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2" r:id="rId1"/>
  </p:sldMasterIdLst>
  <p:notesMasterIdLst>
    <p:notesMasterId r:id="rId49"/>
  </p:notesMasterIdLst>
  <p:handoutMasterIdLst>
    <p:handoutMasterId r:id="rId50"/>
  </p:handoutMasterIdLst>
  <p:sldIdLst>
    <p:sldId id="256" r:id="rId2"/>
    <p:sldId id="2517" r:id="rId3"/>
    <p:sldId id="2518" r:id="rId4"/>
    <p:sldId id="3366" r:id="rId5"/>
    <p:sldId id="1768" r:id="rId6"/>
    <p:sldId id="1769" r:id="rId7"/>
    <p:sldId id="1775" r:id="rId8"/>
    <p:sldId id="3367" r:id="rId9"/>
    <p:sldId id="1776" r:id="rId10"/>
    <p:sldId id="1777" r:id="rId11"/>
    <p:sldId id="1779" r:id="rId12"/>
    <p:sldId id="1778" r:id="rId13"/>
    <p:sldId id="1787" r:id="rId14"/>
    <p:sldId id="1780" r:id="rId15"/>
    <p:sldId id="1781" r:id="rId16"/>
    <p:sldId id="1784" r:id="rId17"/>
    <p:sldId id="1786" r:id="rId18"/>
    <p:sldId id="1782" r:id="rId19"/>
    <p:sldId id="1783" r:id="rId20"/>
    <p:sldId id="1788" r:id="rId21"/>
    <p:sldId id="1789" r:id="rId22"/>
    <p:sldId id="1790" r:id="rId23"/>
    <p:sldId id="1792" r:id="rId24"/>
    <p:sldId id="1796" r:id="rId25"/>
    <p:sldId id="1798" r:id="rId26"/>
    <p:sldId id="3369" r:id="rId27"/>
    <p:sldId id="3370" r:id="rId28"/>
    <p:sldId id="3373" r:id="rId29"/>
    <p:sldId id="3374" r:id="rId30"/>
    <p:sldId id="1770" r:id="rId31"/>
    <p:sldId id="774" r:id="rId32"/>
    <p:sldId id="600" r:id="rId33"/>
    <p:sldId id="3371" r:id="rId34"/>
    <p:sldId id="602" r:id="rId35"/>
    <p:sldId id="603" r:id="rId36"/>
    <p:sldId id="609" r:id="rId37"/>
    <p:sldId id="659" r:id="rId38"/>
    <p:sldId id="607" r:id="rId39"/>
    <p:sldId id="611" r:id="rId40"/>
    <p:sldId id="3368" r:id="rId41"/>
    <p:sldId id="3372" r:id="rId42"/>
    <p:sldId id="3375" r:id="rId43"/>
    <p:sldId id="2345" r:id="rId44"/>
    <p:sldId id="3227" r:id="rId45"/>
    <p:sldId id="3191" r:id="rId46"/>
    <p:sldId id="3364" r:id="rId47"/>
    <p:sldId id="1603" r:id="rId4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432FF"/>
    <a:srgbClr val="FFFF00"/>
    <a:srgbClr val="0E1E7D"/>
    <a:srgbClr val="0033FF"/>
    <a:srgbClr val="009051"/>
    <a:srgbClr val="FF9300"/>
    <a:srgbClr val="FF40FF"/>
    <a:srgbClr val="9437FF"/>
    <a:srgbClr val="73FEFF"/>
    <a:srgbClr val="2104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9916" autoAdjust="0"/>
    <p:restoredTop sz="92025" autoAdjust="0"/>
  </p:normalViewPr>
  <p:slideViewPr>
    <p:cSldViewPr snapToGrid="0">
      <p:cViewPr varScale="1">
        <p:scale>
          <a:sx n="103" d="100"/>
          <a:sy n="103" d="100"/>
        </p:scale>
        <p:origin x="1064"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snapToObjects="1">
      <p:cViewPr varScale="1">
        <p:scale>
          <a:sx n="60" d="100"/>
          <a:sy n="60" d="100"/>
        </p:scale>
        <p:origin x="-3528"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B8DE1FF-FB28-DA45-9FD2-FBEBBA290B8B}" type="datetimeFigureOut">
              <a:rPr lang="en-US" smtClean="0"/>
              <a:t>11/19/25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80399FC-4DB3-DB4F-A01E-1F64804F9ED9}" type="slidenum">
              <a:rPr lang="en-US" smtClean="0"/>
              <a:t>‹#›</a:t>
            </a:fld>
            <a:endParaRPr lang="en-US" dirty="0"/>
          </a:p>
        </p:txBody>
      </p:sp>
    </p:spTree>
    <p:extLst>
      <p:ext uri="{BB962C8B-B14F-4D97-AF65-F5344CB8AC3E}">
        <p14:creationId xmlns:p14="http://schemas.microsoft.com/office/powerpoint/2010/main" val="35967970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0F35E2-45F3-0348-A802-24FC7716BD02}" type="datetimeFigureOut">
              <a:rPr lang="en-US" smtClean="0"/>
              <a:t>11/19/25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A387A4-E267-564C-BC40-3844022F8DA6}" type="slidenum">
              <a:rPr lang="en-US" smtClean="0"/>
              <a:t>‹#›</a:t>
            </a:fld>
            <a:endParaRPr lang="en-US" dirty="0"/>
          </a:p>
        </p:txBody>
      </p:sp>
    </p:spTree>
    <p:extLst>
      <p:ext uri="{BB962C8B-B14F-4D97-AF65-F5344CB8AC3E}">
        <p14:creationId xmlns:p14="http://schemas.microsoft.com/office/powerpoint/2010/main" val="389699613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A387A4-E267-564C-BC40-3844022F8DA6}" type="slidenum">
              <a:rPr lang="en-US" smtClean="0"/>
              <a:t>1</a:t>
            </a:fld>
            <a:endParaRPr lang="en-US" dirty="0"/>
          </a:p>
        </p:txBody>
      </p:sp>
    </p:spTree>
    <p:extLst>
      <p:ext uri="{BB962C8B-B14F-4D97-AF65-F5344CB8AC3E}">
        <p14:creationId xmlns:p14="http://schemas.microsoft.com/office/powerpoint/2010/main" val="408932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A387A4-E267-564C-BC40-3844022F8DA6}" type="slidenum">
              <a:rPr lang="en-US" smtClean="0"/>
              <a:t>46</a:t>
            </a:fld>
            <a:endParaRPr lang="en-US" dirty="0"/>
          </a:p>
        </p:txBody>
      </p:sp>
    </p:spTree>
    <p:extLst>
      <p:ext uri="{BB962C8B-B14F-4D97-AF65-F5344CB8AC3E}">
        <p14:creationId xmlns:p14="http://schemas.microsoft.com/office/powerpoint/2010/main" val="17056611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A387A4-E267-564C-BC40-3844022F8DA6}" type="slidenum">
              <a:rPr lang="en-US" smtClean="0"/>
              <a:t>47</a:t>
            </a:fld>
            <a:endParaRPr lang="en-US" dirty="0"/>
          </a:p>
        </p:txBody>
      </p:sp>
    </p:spTree>
    <p:extLst>
      <p:ext uri="{BB962C8B-B14F-4D97-AF65-F5344CB8AC3E}">
        <p14:creationId xmlns:p14="http://schemas.microsoft.com/office/powerpoint/2010/main" val="1038129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33271A9-5C77-4A42-9F38-1762F6560055}"/>
              </a:ext>
            </a:extLst>
          </p:cNvPr>
          <p:cNvSpPr/>
          <p:nvPr userDrawn="1"/>
        </p:nvSpPr>
        <p:spPr>
          <a:xfrm>
            <a:off x="0" y="0"/>
            <a:ext cx="9144000" cy="864296"/>
          </a:xfrm>
          <a:prstGeom prst="rect">
            <a:avLst/>
          </a:prstGeom>
          <a:solidFill>
            <a:srgbClr val="0E1E7D"/>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59BC3C5B-99C8-8944-A63C-43410AEAB9A8}"/>
              </a:ext>
            </a:extLst>
          </p:cNvPr>
          <p:cNvPicPr>
            <a:picLocks noChangeAspect="1"/>
          </p:cNvPicPr>
          <p:nvPr userDrawn="1"/>
        </p:nvPicPr>
        <p:blipFill>
          <a:blip r:embed="rId2"/>
          <a:stretch>
            <a:fillRect/>
          </a:stretch>
        </p:blipFill>
        <p:spPr>
          <a:xfrm>
            <a:off x="5937337" y="129064"/>
            <a:ext cx="2895599" cy="613475"/>
          </a:xfrm>
          <a:prstGeom prst="rect">
            <a:avLst/>
          </a:prstGeom>
        </p:spPr>
      </p:pic>
      <p:sp>
        <p:nvSpPr>
          <p:cNvPr id="9" name="TextBox 8">
            <a:extLst>
              <a:ext uri="{FF2B5EF4-FFF2-40B4-BE49-F238E27FC236}">
                <a16:creationId xmlns:a16="http://schemas.microsoft.com/office/drawing/2014/main" id="{4053AD3A-A0BD-2C4D-A52E-A721EACF665A}"/>
              </a:ext>
            </a:extLst>
          </p:cNvPr>
          <p:cNvSpPr txBox="1"/>
          <p:nvPr userDrawn="1"/>
        </p:nvSpPr>
        <p:spPr>
          <a:xfrm>
            <a:off x="0" y="6519446"/>
            <a:ext cx="6726265" cy="307777"/>
          </a:xfrm>
          <a:prstGeom prst="rect">
            <a:avLst/>
          </a:prstGeom>
          <a:solidFill>
            <a:schemeClr val="bg1"/>
          </a:solidFill>
          <a:ln>
            <a:noFill/>
          </a:ln>
        </p:spPr>
        <p:txBody>
          <a:bodyPr wrap="square" rtlCol="0">
            <a:spAutoFit/>
          </a:bodyPr>
          <a:lstStyle/>
          <a:p>
            <a:r>
              <a:rPr lang="en-US" sz="1400" dirty="0">
                <a:solidFill>
                  <a:srgbClr val="0E1E7D"/>
                </a:solidFill>
              </a:rPr>
              <a:t>© 2025 Downey Law Group LLC. For educational purposes only.</a:t>
            </a:r>
          </a:p>
        </p:txBody>
      </p:sp>
      <p:cxnSp>
        <p:nvCxnSpPr>
          <p:cNvPr id="11" name="Straight Connector 10">
            <a:extLst>
              <a:ext uri="{FF2B5EF4-FFF2-40B4-BE49-F238E27FC236}">
                <a16:creationId xmlns:a16="http://schemas.microsoft.com/office/drawing/2014/main" id="{BA49AEE4-AF6C-A942-B6B4-B200BF31D03A}"/>
              </a:ext>
            </a:extLst>
          </p:cNvPr>
          <p:cNvCxnSpPr/>
          <p:nvPr userDrawn="1"/>
        </p:nvCxnSpPr>
        <p:spPr>
          <a:xfrm>
            <a:off x="0" y="6519446"/>
            <a:ext cx="9144000" cy="0"/>
          </a:xfrm>
          <a:prstGeom prst="line">
            <a:avLst/>
          </a:prstGeom>
          <a:ln>
            <a:solidFill>
              <a:srgbClr val="0E1E7D"/>
            </a:solidFill>
          </a:ln>
          <a:effectLst/>
        </p:spPr>
        <p:style>
          <a:lnRef idx="2">
            <a:schemeClr val="accent1"/>
          </a:lnRef>
          <a:fillRef idx="0">
            <a:schemeClr val="accent1"/>
          </a:fillRef>
          <a:effectRef idx="1">
            <a:schemeClr val="accent1"/>
          </a:effectRef>
          <a:fontRef idx="minor">
            <a:schemeClr val="tx1"/>
          </a:fontRef>
        </p:style>
      </p:cxnSp>
      <p:sp>
        <p:nvSpPr>
          <p:cNvPr id="12" name="TextBox 11">
            <a:extLst>
              <a:ext uri="{FF2B5EF4-FFF2-40B4-BE49-F238E27FC236}">
                <a16:creationId xmlns:a16="http://schemas.microsoft.com/office/drawing/2014/main" id="{CA2A3A04-90EB-5942-B409-E9D4D4FC6A57}"/>
              </a:ext>
            </a:extLst>
          </p:cNvPr>
          <p:cNvSpPr txBox="1"/>
          <p:nvPr userDrawn="1"/>
        </p:nvSpPr>
        <p:spPr>
          <a:xfrm>
            <a:off x="1703539" y="2504855"/>
            <a:ext cx="5736921" cy="923330"/>
          </a:xfrm>
          <a:prstGeom prst="rect">
            <a:avLst/>
          </a:prstGeom>
          <a:noFill/>
        </p:spPr>
        <p:txBody>
          <a:bodyPr wrap="square" rtlCol="0">
            <a:spAutoFit/>
          </a:bodyPr>
          <a:lstStyle/>
          <a:p>
            <a:endParaRPr lang="en-US" sz="5400" dirty="0"/>
          </a:p>
        </p:txBody>
      </p:sp>
      <p:sp>
        <p:nvSpPr>
          <p:cNvPr id="13" name="TextBox 12">
            <a:extLst>
              <a:ext uri="{FF2B5EF4-FFF2-40B4-BE49-F238E27FC236}">
                <a16:creationId xmlns:a16="http://schemas.microsoft.com/office/drawing/2014/main" id="{DBDACA6C-701A-564D-A8DA-E1C6D9252662}"/>
              </a:ext>
            </a:extLst>
          </p:cNvPr>
          <p:cNvSpPr txBox="1"/>
          <p:nvPr userDrawn="1"/>
        </p:nvSpPr>
        <p:spPr>
          <a:xfrm>
            <a:off x="1868465" y="4558317"/>
            <a:ext cx="5736921" cy="523220"/>
          </a:xfrm>
          <a:prstGeom prst="rect">
            <a:avLst/>
          </a:prstGeom>
          <a:noFill/>
        </p:spPr>
        <p:txBody>
          <a:bodyPr wrap="square" rtlCol="0">
            <a:spAutoFit/>
          </a:bodyPr>
          <a:lstStyle/>
          <a:p>
            <a:endParaRPr lang="en-US" sz="2800" dirty="0"/>
          </a:p>
        </p:txBody>
      </p:sp>
      <p:sp>
        <p:nvSpPr>
          <p:cNvPr id="14" name="Title 1">
            <a:extLst>
              <a:ext uri="{FF2B5EF4-FFF2-40B4-BE49-F238E27FC236}">
                <a16:creationId xmlns:a16="http://schemas.microsoft.com/office/drawing/2014/main" id="{EFA4B573-07A3-D94F-BDBB-293433A15E87}"/>
              </a:ext>
            </a:extLst>
          </p:cNvPr>
          <p:cNvSpPr>
            <a:spLocks noGrp="1"/>
          </p:cNvSpPr>
          <p:nvPr>
            <p:ph type="ctrTitle"/>
          </p:nvPr>
        </p:nvSpPr>
        <p:spPr>
          <a:xfrm>
            <a:off x="685800" y="2130425"/>
            <a:ext cx="7772400" cy="1470025"/>
          </a:xfrm>
        </p:spPr>
        <p:txBody>
          <a:bodyPr/>
          <a:lstStyle/>
          <a:p>
            <a:r>
              <a:rPr lang="en-US"/>
              <a:t>Click to edit Master title style</a:t>
            </a:r>
          </a:p>
        </p:txBody>
      </p:sp>
      <p:sp>
        <p:nvSpPr>
          <p:cNvPr id="15" name="Subtitle 2">
            <a:extLst>
              <a:ext uri="{FF2B5EF4-FFF2-40B4-BE49-F238E27FC236}">
                <a16:creationId xmlns:a16="http://schemas.microsoft.com/office/drawing/2014/main" id="{4AEB5281-BA23-6B4E-A34C-821C63BB00E6}"/>
              </a:ext>
            </a:extLst>
          </p:cNvPr>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706570129"/>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5_Blank">
    <p:bg>
      <p:bgPr>
        <a:solidFill>
          <a:srgbClr val="0E1E7D"/>
        </a:solidFill>
        <a:effectLst/>
      </p:bgPr>
    </p:bg>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0007A292-3F5A-8340-807C-1E79B383E25A}"/>
              </a:ext>
            </a:extLst>
          </p:cNvPr>
          <p:cNvSpPr>
            <a:spLocks noGrp="1"/>
          </p:cNvSpPr>
          <p:nvPr>
            <p:ph type="sldNum" sz="quarter" idx="12"/>
          </p:nvPr>
        </p:nvSpPr>
        <p:spPr>
          <a:xfrm>
            <a:off x="7620000" y="6356350"/>
            <a:ext cx="1066800" cy="365125"/>
          </a:xfrm>
          <a:prstGeom prst="rect">
            <a:avLst/>
          </a:prstGeom>
        </p:spPr>
        <p:txBody>
          <a:bodyPr/>
          <a:lstStyle>
            <a:lvl1pPr algn="ctr">
              <a:defRPr>
                <a:solidFill>
                  <a:schemeClr val="bg1"/>
                </a:solidFill>
              </a:defRPr>
            </a:lvl1pPr>
          </a:lstStyle>
          <a:p>
            <a:fld id="{FE704B8E-BA6C-F74F-AE0B-6C5588E71FCF}" type="slidenum">
              <a:rPr lang="en-US" smtClean="0"/>
              <a:pPr/>
              <a:t>‹#›</a:t>
            </a:fld>
            <a:endParaRPr lang="en-US" dirty="0"/>
          </a:p>
        </p:txBody>
      </p:sp>
      <p:pic>
        <p:nvPicPr>
          <p:cNvPr id="3" name="Picture 2">
            <a:extLst>
              <a:ext uri="{FF2B5EF4-FFF2-40B4-BE49-F238E27FC236}">
                <a16:creationId xmlns:a16="http://schemas.microsoft.com/office/drawing/2014/main" id="{F1FDB41E-1732-834A-92F5-3D8DF84CDB04}"/>
              </a:ext>
            </a:extLst>
          </p:cNvPr>
          <p:cNvPicPr>
            <a:picLocks noChangeAspect="1"/>
          </p:cNvPicPr>
          <p:nvPr userDrawn="1"/>
        </p:nvPicPr>
        <p:blipFill>
          <a:blip r:embed="rId2"/>
          <a:stretch>
            <a:fillRect/>
          </a:stretch>
        </p:blipFill>
        <p:spPr>
          <a:xfrm>
            <a:off x="313151" y="6020318"/>
            <a:ext cx="2895599" cy="613475"/>
          </a:xfrm>
          <a:prstGeom prst="rect">
            <a:avLst/>
          </a:prstGeom>
        </p:spPr>
      </p:pic>
      <p:sp>
        <p:nvSpPr>
          <p:cNvPr id="4" name="Title 1">
            <a:extLst>
              <a:ext uri="{FF2B5EF4-FFF2-40B4-BE49-F238E27FC236}">
                <a16:creationId xmlns:a16="http://schemas.microsoft.com/office/drawing/2014/main" id="{697D538A-52A8-5641-9C0E-C7691B9DF39C}"/>
              </a:ext>
            </a:extLst>
          </p:cNvPr>
          <p:cNvSpPr>
            <a:spLocks noGrp="1"/>
          </p:cNvSpPr>
          <p:nvPr>
            <p:ph type="ctrTitle"/>
          </p:nvPr>
        </p:nvSpPr>
        <p:spPr>
          <a:xfrm>
            <a:off x="555585" y="255329"/>
            <a:ext cx="8218025" cy="1156785"/>
          </a:xfrm>
        </p:spPr>
        <p:txBody>
          <a:bodyPr>
            <a:normAutofit/>
          </a:bodyPr>
          <a:lstStyle>
            <a:lvl1pPr>
              <a:defRPr sz="3600">
                <a:solidFill>
                  <a:schemeClr val="bg1"/>
                </a:solidFill>
              </a:defRPr>
            </a:lvl1pPr>
          </a:lstStyle>
          <a:p>
            <a:r>
              <a:rPr lang="en-US" dirty="0"/>
              <a:t>Click to edit Master title style</a:t>
            </a:r>
          </a:p>
        </p:txBody>
      </p:sp>
      <p:sp>
        <p:nvSpPr>
          <p:cNvPr id="6" name="Subtitle 2">
            <a:extLst>
              <a:ext uri="{FF2B5EF4-FFF2-40B4-BE49-F238E27FC236}">
                <a16:creationId xmlns:a16="http://schemas.microsoft.com/office/drawing/2014/main" id="{6CFD05DA-5628-5844-815C-61C2225AE4F1}"/>
              </a:ext>
            </a:extLst>
          </p:cNvPr>
          <p:cNvSpPr>
            <a:spLocks noGrp="1"/>
          </p:cNvSpPr>
          <p:nvPr>
            <p:ph type="subTitle" idx="1"/>
          </p:nvPr>
        </p:nvSpPr>
        <p:spPr>
          <a:xfrm>
            <a:off x="555585" y="1632035"/>
            <a:ext cx="8241174" cy="4247909"/>
          </a:xfr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2641510076"/>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Blank">
    <p:bg>
      <p:bgPr>
        <a:solidFill>
          <a:srgbClr val="0E1E7D"/>
        </a:solidFill>
        <a:effectLst/>
      </p:bgPr>
    </p:bg>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0007A292-3F5A-8340-807C-1E79B383E25A}"/>
              </a:ext>
            </a:extLst>
          </p:cNvPr>
          <p:cNvSpPr>
            <a:spLocks noGrp="1"/>
          </p:cNvSpPr>
          <p:nvPr>
            <p:ph type="sldNum" sz="quarter" idx="12"/>
          </p:nvPr>
        </p:nvSpPr>
        <p:spPr>
          <a:xfrm>
            <a:off x="7620000" y="6356350"/>
            <a:ext cx="1066800" cy="365125"/>
          </a:xfrm>
          <a:prstGeom prst="rect">
            <a:avLst/>
          </a:prstGeom>
        </p:spPr>
        <p:txBody>
          <a:bodyPr/>
          <a:lstStyle>
            <a:lvl1pPr algn="ctr">
              <a:defRPr>
                <a:solidFill>
                  <a:schemeClr val="bg1"/>
                </a:solidFill>
              </a:defRPr>
            </a:lvl1pPr>
          </a:lstStyle>
          <a:p>
            <a:fld id="{FE704B8E-BA6C-F74F-AE0B-6C5588E71FCF}" type="slidenum">
              <a:rPr lang="en-US" smtClean="0"/>
              <a:pPr/>
              <a:t>‹#›</a:t>
            </a:fld>
            <a:endParaRPr lang="en-US" dirty="0"/>
          </a:p>
        </p:txBody>
      </p:sp>
      <p:pic>
        <p:nvPicPr>
          <p:cNvPr id="3" name="Picture 2">
            <a:extLst>
              <a:ext uri="{FF2B5EF4-FFF2-40B4-BE49-F238E27FC236}">
                <a16:creationId xmlns:a16="http://schemas.microsoft.com/office/drawing/2014/main" id="{F1FDB41E-1732-834A-92F5-3D8DF84CDB04}"/>
              </a:ext>
            </a:extLst>
          </p:cNvPr>
          <p:cNvPicPr>
            <a:picLocks noChangeAspect="1"/>
          </p:cNvPicPr>
          <p:nvPr userDrawn="1"/>
        </p:nvPicPr>
        <p:blipFill>
          <a:blip r:embed="rId2"/>
          <a:stretch>
            <a:fillRect/>
          </a:stretch>
        </p:blipFill>
        <p:spPr>
          <a:xfrm>
            <a:off x="313151" y="6020318"/>
            <a:ext cx="2895599" cy="613475"/>
          </a:xfrm>
          <a:prstGeom prst="rect">
            <a:avLst/>
          </a:prstGeom>
        </p:spPr>
      </p:pic>
      <p:sp>
        <p:nvSpPr>
          <p:cNvPr id="4" name="Title 1">
            <a:extLst>
              <a:ext uri="{FF2B5EF4-FFF2-40B4-BE49-F238E27FC236}">
                <a16:creationId xmlns:a16="http://schemas.microsoft.com/office/drawing/2014/main" id="{697D538A-52A8-5641-9C0E-C7691B9DF39C}"/>
              </a:ext>
            </a:extLst>
          </p:cNvPr>
          <p:cNvSpPr>
            <a:spLocks noGrp="1"/>
          </p:cNvSpPr>
          <p:nvPr>
            <p:ph type="ctrTitle"/>
          </p:nvPr>
        </p:nvSpPr>
        <p:spPr>
          <a:xfrm>
            <a:off x="685800" y="2130425"/>
            <a:ext cx="7772400" cy="1470025"/>
          </a:xfrm>
        </p:spPr>
        <p:txBody>
          <a:bodyPr/>
          <a:lstStyle>
            <a:lvl1pPr>
              <a:defRPr>
                <a:solidFill>
                  <a:schemeClr val="bg1"/>
                </a:solidFill>
              </a:defRPr>
            </a:lvl1pPr>
          </a:lstStyle>
          <a:p>
            <a:r>
              <a:rPr lang="en-US" dirty="0"/>
              <a:t>Click to edit Master title style</a:t>
            </a:r>
          </a:p>
        </p:txBody>
      </p:sp>
      <p:sp>
        <p:nvSpPr>
          <p:cNvPr id="6" name="Subtitle 2">
            <a:extLst>
              <a:ext uri="{FF2B5EF4-FFF2-40B4-BE49-F238E27FC236}">
                <a16:creationId xmlns:a16="http://schemas.microsoft.com/office/drawing/2014/main" id="{6CFD05DA-5628-5844-815C-61C2225AE4F1}"/>
              </a:ext>
            </a:extLst>
          </p:cNvPr>
          <p:cNvSpPr>
            <a:spLocks noGrp="1"/>
          </p:cNvSpPr>
          <p:nvPr>
            <p:ph type="subTitle" idx="1"/>
          </p:nvPr>
        </p:nvSpPr>
        <p:spPr>
          <a:xfrm>
            <a:off x="1371600" y="3886200"/>
            <a:ext cx="6400800"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4245209280"/>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Blank">
    <p:bg>
      <p:bgPr>
        <a:solidFill>
          <a:srgbClr val="0E1E7D"/>
        </a:solidFill>
        <a:effectLst/>
      </p:bgPr>
    </p:bg>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0007A292-3F5A-8340-807C-1E79B383E25A}"/>
              </a:ext>
            </a:extLst>
          </p:cNvPr>
          <p:cNvSpPr>
            <a:spLocks noGrp="1"/>
          </p:cNvSpPr>
          <p:nvPr>
            <p:ph type="sldNum" sz="quarter" idx="12"/>
          </p:nvPr>
        </p:nvSpPr>
        <p:spPr>
          <a:xfrm>
            <a:off x="7620000" y="6356350"/>
            <a:ext cx="1066800" cy="365125"/>
          </a:xfrm>
          <a:prstGeom prst="rect">
            <a:avLst/>
          </a:prstGeom>
        </p:spPr>
        <p:txBody>
          <a:bodyPr/>
          <a:lstStyle>
            <a:lvl1pPr algn="ctr">
              <a:defRPr>
                <a:solidFill>
                  <a:schemeClr val="bg1"/>
                </a:solidFill>
              </a:defRPr>
            </a:lvl1pPr>
          </a:lstStyle>
          <a:p>
            <a:fld id="{FE704B8E-BA6C-F74F-AE0B-6C5588E71FCF}" type="slidenum">
              <a:rPr lang="en-US" smtClean="0"/>
              <a:pPr/>
              <a:t>‹#›</a:t>
            </a:fld>
            <a:endParaRPr lang="en-US" dirty="0"/>
          </a:p>
        </p:txBody>
      </p:sp>
      <p:pic>
        <p:nvPicPr>
          <p:cNvPr id="3" name="Picture 2">
            <a:extLst>
              <a:ext uri="{FF2B5EF4-FFF2-40B4-BE49-F238E27FC236}">
                <a16:creationId xmlns:a16="http://schemas.microsoft.com/office/drawing/2014/main" id="{F1FDB41E-1732-834A-92F5-3D8DF84CDB04}"/>
              </a:ext>
            </a:extLst>
          </p:cNvPr>
          <p:cNvPicPr>
            <a:picLocks noChangeAspect="1"/>
          </p:cNvPicPr>
          <p:nvPr userDrawn="1"/>
        </p:nvPicPr>
        <p:blipFill>
          <a:blip r:embed="rId2"/>
          <a:stretch>
            <a:fillRect/>
          </a:stretch>
        </p:blipFill>
        <p:spPr>
          <a:xfrm>
            <a:off x="313151" y="6020318"/>
            <a:ext cx="2895599" cy="613475"/>
          </a:xfrm>
          <a:prstGeom prst="rect">
            <a:avLst/>
          </a:prstGeom>
        </p:spPr>
      </p:pic>
    </p:spTree>
    <p:extLst>
      <p:ext uri="{BB962C8B-B14F-4D97-AF65-F5344CB8AC3E}">
        <p14:creationId xmlns:p14="http://schemas.microsoft.com/office/powerpoint/2010/main" val="2176824016"/>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33271A9-5C77-4A42-9F38-1762F6560055}"/>
              </a:ext>
            </a:extLst>
          </p:cNvPr>
          <p:cNvSpPr/>
          <p:nvPr userDrawn="1"/>
        </p:nvSpPr>
        <p:spPr>
          <a:xfrm>
            <a:off x="0" y="0"/>
            <a:ext cx="9144000" cy="864296"/>
          </a:xfrm>
          <a:prstGeom prst="rect">
            <a:avLst/>
          </a:prstGeom>
          <a:solidFill>
            <a:srgbClr val="0E1E7D"/>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59BC3C5B-99C8-8944-A63C-43410AEAB9A8}"/>
              </a:ext>
            </a:extLst>
          </p:cNvPr>
          <p:cNvPicPr>
            <a:picLocks noChangeAspect="1"/>
          </p:cNvPicPr>
          <p:nvPr userDrawn="1"/>
        </p:nvPicPr>
        <p:blipFill>
          <a:blip r:embed="rId2"/>
          <a:stretch>
            <a:fillRect/>
          </a:stretch>
        </p:blipFill>
        <p:spPr>
          <a:xfrm>
            <a:off x="5937337" y="129064"/>
            <a:ext cx="2895599" cy="613475"/>
          </a:xfrm>
          <a:prstGeom prst="rect">
            <a:avLst/>
          </a:prstGeom>
        </p:spPr>
      </p:pic>
      <p:sp>
        <p:nvSpPr>
          <p:cNvPr id="9" name="TextBox 8">
            <a:extLst>
              <a:ext uri="{FF2B5EF4-FFF2-40B4-BE49-F238E27FC236}">
                <a16:creationId xmlns:a16="http://schemas.microsoft.com/office/drawing/2014/main" id="{4053AD3A-A0BD-2C4D-A52E-A721EACF665A}"/>
              </a:ext>
            </a:extLst>
          </p:cNvPr>
          <p:cNvSpPr txBox="1"/>
          <p:nvPr userDrawn="1"/>
        </p:nvSpPr>
        <p:spPr>
          <a:xfrm>
            <a:off x="0" y="6519446"/>
            <a:ext cx="6726265" cy="307777"/>
          </a:xfrm>
          <a:prstGeom prst="rect">
            <a:avLst/>
          </a:prstGeom>
          <a:solidFill>
            <a:schemeClr val="bg1"/>
          </a:solidFill>
          <a:ln>
            <a:noFill/>
          </a:ln>
        </p:spPr>
        <p:txBody>
          <a:bodyPr wrap="square" rtlCol="0">
            <a:spAutoFit/>
          </a:bodyPr>
          <a:lstStyle/>
          <a:p>
            <a:r>
              <a:rPr lang="en-US" sz="1400" dirty="0">
                <a:solidFill>
                  <a:srgbClr val="0E1E7D"/>
                </a:solidFill>
              </a:rPr>
              <a:t>© 2020 Downey Law Group LLC. For educational purposes only.</a:t>
            </a:r>
          </a:p>
        </p:txBody>
      </p:sp>
      <p:cxnSp>
        <p:nvCxnSpPr>
          <p:cNvPr id="11" name="Straight Connector 10">
            <a:extLst>
              <a:ext uri="{FF2B5EF4-FFF2-40B4-BE49-F238E27FC236}">
                <a16:creationId xmlns:a16="http://schemas.microsoft.com/office/drawing/2014/main" id="{BA49AEE4-AF6C-A942-B6B4-B200BF31D03A}"/>
              </a:ext>
            </a:extLst>
          </p:cNvPr>
          <p:cNvCxnSpPr/>
          <p:nvPr userDrawn="1"/>
        </p:nvCxnSpPr>
        <p:spPr>
          <a:xfrm>
            <a:off x="0" y="6519446"/>
            <a:ext cx="9144000" cy="0"/>
          </a:xfrm>
          <a:prstGeom prst="line">
            <a:avLst/>
          </a:prstGeom>
          <a:ln>
            <a:solidFill>
              <a:srgbClr val="0E1E7D"/>
            </a:solidFill>
          </a:ln>
          <a:effectLst/>
        </p:spPr>
        <p:style>
          <a:lnRef idx="2">
            <a:schemeClr val="accent1"/>
          </a:lnRef>
          <a:fillRef idx="0">
            <a:schemeClr val="accent1"/>
          </a:fillRef>
          <a:effectRef idx="1">
            <a:schemeClr val="accent1"/>
          </a:effectRef>
          <a:fontRef idx="minor">
            <a:schemeClr val="tx1"/>
          </a:fontRef>
        </p:style>
      </p:cxnSp>
      <p:sp>
        <p:nvSpPr>
          <p:cNvPr id="12" name="TextBox 11">
            <a:extLst>
              <a:ext uri="{FF2B5EF4-FFF2-40B4-BE49-F238E27FC236}">
                <a16:creationId xmlns:a16="http://schemas.microsoft.com/office/drawing/2014/main" id="{CA2A3A04-90EB-5942-B409-E9D4D4FC6A57}"/>
              </a:ext>
            </a:extLst>
          </p:cNvPr>
          <p:cNvSpPr txBox="1"/>
          <p:nvPr userDrawn="1"/>
        </p:nvSpPr>
        <p:spPr>
          <a:xfrm>
            <a:off x="1703539" y="2504855"/>
            <a:ext cx="5736921" cy="923330"/>
          </a:xfrm>
          <a:prstGeom prst="rect">
            <a:avLst/>
          </a:prstGeom>
          <a:noFill/>
        </p:spPr>
        <p:txBody>
          <a:bodyPr wrap="square" rtlCol="0">
            <a:spAutoFit/>
          </a:bodyPr>
          <a:lstStyle/>
          <a:p>
            <a:endParaRPr lang="en-US" sz="5400" dirty="0"/>
          </a:p>
        </p:txBody>
      </p:sp>
      <p:sp>
        <p:nvSpPr>
          <p:cNvPr id="13" name="TextBox 12">
            <a:extLst>
              <a:ext uri="{FF2B5EF4-FFF2-40B4-BE49-F238E27FC236}">
                <a16:creationId xmlns:a16="http://schemas.microsoft.com/office/drawing/2014/main" id="{DBDACA6C-701A-564D-A8DA-E1C6D9252662}"/>
              </a:ext>
            </a:extLst>
          </p:cNvPr>
          <p:cNvSpPr txBox="1"/>
          <p:nvPr userDrawn="1"/>
        </p:nvSpPr>
        <p:spPr>
          <a:xfrm>
            <a:off x="1868465" y="4558317"/>
            <a:ext cx="5736921" cy="523220"/>
          </a:xfrm>
          <a:prstGeom prst="rect">
            <a:avLst/>
          </a:prstGeom>
          <a:noFill/>
        </p:spPr>
        <p:txBody>
          <a:bodyPr wrap="square" rtlCol="0">
            <a:spAutoFit/>
          </a:bodyPr>
          <a:lstStyle/>
          <a:p>
            <a:endParaRPr lang="en-US" sz="2800" dirty="0"/>
          </a:p>
        </p:txBody>
      </p:sp>
      <p:sp>
        <p:nvSpPr>
          <p:cNvPr id="14" name="Title 1">
            <a:extLst>
              <a:ext uri="{FF2B5EF4-FFF2-40B4-BE49-F238E27FC236}">
                <a16:creationId xmlns:a16="http://schemas.microsoft.com/office/drawing/2014/main" id="{EFA4B573-07A3-D94F-BDBB-293433A15E87}"/>
              </a:ext>
            </a:extLst>
          </p:cNvPr>
          <p:cNvSpPr>
            <a:spLocks noGrp="1"/>
          </p:cNvSpPr>
          <p:nvPr>
            <p:ph type="ctrTitle"/>
          </p:nvPr>
        </p:nvSpPr>
        <p:spPr>
          <a:xfrm>
            <a:off x="685800" y="2130425"/>
            <a:ext cx="7772400" cy="1470025"/>
          </a:xfrm>
        </p:spPr>
        <p:txBody>
          <a:bodyPr/>
          <a:lstStyle>
            <a:lvl1pPr>
              <a:defRPr>
                <a:solidFill>
                  <a:srgbClr val="0E1E7D"/>
                </a:solidFill>
              </a:defRPr>
            </a:lvl1pPr>
          </a:lstStyle>
          <a:p>
            <a:r>
              <a:rPr lang="en-US" dirty="0"/>
              <a:t>Click to edit Master title style</a:t>
            </a:r>
          </a:p>
        </p:txBody>
      </p:sp>
      <p:sp>
        <p:nvSpPr>
          <p:cNvPr id="15" name="Subtitle 2">
            <a:extLst>
              <a:ext uri="{FF2B5EF4-FFF2-40B4-BE49-F238E27FC236}">
                <a16:creationId xmlns:a16="http://schemas.microsoft.com/office/drawing/2014/main" id="{4AEB5281-BA23-6B4E-A34C-821C63BB00E6}"/>
              </a:ext>
            </a:extLst>
          </p:cNvPr>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400742366"/>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E1E7D"/>
                </a:solidFill>
              </a:defRPr>
            </a:lvl1pPr>
          </a:lstStyle>
          <a:p>
            <a:r>
              <a:rPr lang="en-US" dirty="0"/>
              <a:t>Click to edit Master title style</a:t>
            </a:r>
          </a:p>
        </p:txBody>
      </p:sp>
      <p:sp>
        <p:nvSpPr>
          <p:cNvPr id="3" name="Content Placeholder 2"/>
          <p:cNvSpPr>
            <a:spLocks noGrp="1"/>
          </p:cNvSpPr>
          <p:nvPr>
            <p:ph idx="1"/>
          </p:nvPr>
        </p:nvSpPr>
        <p:spPr/>
        <p:txBody>
          <a:bodyPr>
            <a:normAutofit/>
          </a:bodyPr>
          <a:lstStyle>
            <a:lvl1pPr>
              <a:spcBef>
                <a:spcPts val="0"/>
              </a:spcBef>
              <a:spcAft>
                <a:spcPts val="1200"/>
              </a:spcAft>
              <a:defRPr sz="4000"/>
            </a:lvl1pPr>
            <a:lvl2pPr>
              <a:spcBef>
                <a:spcPts val="0"/>
              </a:spcBef>
              <a:spcAft>
                <a:spcPts val="1200"/>
              </a:spcAft>
              <a:defRPr sz="3600"/>
            </a:lvl2pPr>
            <a:lvl3pPr>
              <a:spcBef>
                <a:spcPts val="0"/>
              </a:spcBef>
              <a:spcAft>
                <a:spcPts val="1200"/>
              </a:spcAft>
              <a:defRPr sz="3200"/>
            </a:lvl3pPr>
            <a:lvl4pPr>
              <a:spcBef>
                <a:spcPts val="0"/>
              </a:spcBef>
              <a:spcAft>
                <a:spcPts val="1200"/>
              </a:spcAft>
              <a:defRPr sz="2800"/>
            </a:lvl4pPr>
            <a:lvl5pPr>
              <a:spcBef>
                <a:spcPts val="0"/>
              </a:spcBef>
              <a:spcAft>
                <a:spcPts val="1200"/>
              </a:spcAft>
              <a:defRPr sz="2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a:t>© 2015 Downey Law Group LLD. For educational purposes only.</a:t>
            </a:r>
          </a:p>
        </p:txBody>
      </p:sp>
      <p:sp>
        <p:nvSpPr>
          <p:cNvPr id="6" name="Slide Number Placeholder 5"/>
          <p:cNvSpPr>
            <a:spLocks noGrp="1"/>
          </p:cNvSpPr>
          <p:nvPr>
            <p:ph type="sldNum" sz="quarter" idx="12"/>
          </p:nvPr>
        </p:nvSpPr>
        <p:spPr/>
        <p:txBody>
          <a:bodyPr/>
          <a:lstStyle/>
          <a:p>
            <a:fld id="{1C958C03-05A5-B343-A6C1-C63C8F30C32A}" type="slidenum">
              <a:rPr lang="en-US" smtClean="0"/>
              <a:pPr/>
              <a:t>‹#›</a:t>
            </a:fld>
            <a:endParaRPr lang="en-US" dirty="0"/>
          </a:p>
        </p:txBody>
      </p:sp>
      <p:pic>
        <p:nvPicPr>
          <p:cNvPr id="7" name="Picture 6"/>
          <p:cNvPicPr>
            <a:picLocks noChangeAspect="1"/>
          </p:cNvPicPr>
          <p:nvPr userDrawn="1"/>
        </p:nvPicPr>
        <p:blipFill>
          <a:blip r:embed="rId2"/>
          <a:stretch>
            <a:fillRect/>
          </a:stretch>
        </p:blipFill>
        <p:spPr>
          <a:xfrm>
            <a:off x="439062" y="5954396"/>
            <a:ext cx="2741582" cy="640080"/>
          </a:xfrm>
          <a:prstGeom prst="rect">
            <a:avLst/>
          </a:prstGeom>
        </p:spPr>
      </p:pic>
    </p:spTree>
    <p:extLst>
      <p:ext uri="{BB962C8B-B14F-4D97-AF65-F5344CB8AC3E}">
        <p14:creationId xmlns:p14="http://schemas.microsoft.com/office/powerpoint/2010/main" val="1650418392"/>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 2015 Downey Law Group LLD. For educational purposes only.</a:t>
            </a:r>
          </a:p>
        </p:txBody>
      </p:sp>
      <p:sp>
        <p:nvSpPr>
          <p:cNvPr id="4" name="Slide Number Placeholder 3"/>
          <p:cNvSpPr>
            <a:spLocks noGrp="1"/>
          </p:cNvSpPr>
          <p:nvPr>
            <p:ph type="sldNum" sz="quarter" idx="12"/>
          </p:nvPr>
        </p:nvSpPr>
        <p:spPr/>
        <p:txBody>
          <a:bodyPr/>
          <a:lstStyle/>
          <a:p>
            <a:fld id="{FE704B8E-BA6C-F74F-AE0B-6C5588E71FCF}" type="slidenum">
              <a:rPr lang="en-US" smtClean="0"/>
              <a:t>‹#›</a:t>
            </a:fld>
            <a:endParaRPr lang="en-US" dirty="0"/>
          </a:p>
        </p:txBody>
      </p:sp>
    </p:spTree>
    <p:extLst>
      <p:ext uri="{BB962C8B-B14F-4D97-AF65-F5344CB8AC3E}">
        <p14:creationId xmlns:p14="http://schemas.microsoft.com/office/powerpoint/2010/main" val="3142282926"/>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Title and Content">
    <p:bg>
      <p:bgPr shadeToTitle="1">
        <a:gradFill flip="none" rotWithShape="1">
          <a:gsLst>
            <a:gs pos="30000">
              <a:schemeClr val="bg1"/>
            </a:gs>
            <a:gs pos="100000">
              <a:srgbClr val="C1C2C1"/>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434840"/>
          </a:xfrm>
          <a:prstGeom prst="rect">
            <a:avLst/>
          </a:prstGeom>
        </p:spPr>
        <p:txBody>
          <a:bodyPr/>
          <a:lstStyle>
            <a:lvl1pPr marL="0" indent="0">
              <a:buNone/>
              <a:defRPr/>
            </a:lvl1pPr>
          </a:lstStyle>
          <a:p>
            <a:pPr lvl="0"/>
            <a:endParaRPr lang="en-US" dirty="0"/>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7450666" y="6102352"/>
            <a:ext cx="1151467" cy="365125"/>
          </a:xfrm>
          <a:prstGeom prst="rect">
            <a:avLst/>
          </a:prstGeom>
        </p:spPr>
        <p:txBody>
          <a:bodyPr/>
          <a:lstStyle>
            <a:lvl1pPr algn="ctr">
              <a:defRPr>
                <a:solidFill>
                  <a:srgbClr val="133176"/>
                </a:solidFill>
              </a:defRPr>
            </a:lvl1pPr>
          </a:lstStyle>
          <a:p>
            <a:fld id="{1C958C03-05A5-B343-A6C1-C63C8F30C32A}" type="slidenum">
              <a:rPr lang="en-US" smtClean="0"/>
              <a:pPr/>
              <a:t>‹#›</a:t>
            </a:fld>
            <a:endParaRPr lang="en-US" dirty="0"/>
          </a:p>
        </p:txBody>
      </p:sp>
      <p:pic>
        <p:nvPicPr>
          <p:cNvPr id="10" name="Picture 9"/>
          <p:cNvPicPr>
            <a:picLocks noChangeAspect="1"/>
          </p:cNvPicPr>
          <p:nvPr userDrawn="1"/>
        </p:nvPicPr>
        <p:blipFill>
          <a:blip r:embed="rId2"/>
          <a:stretch>
            <a:fillRect/>
          </a:stretch>
        </p:blipFill>
        <p:spPr>
          <a:xfrm>
            <a:off x="439062" y="5954396"/>
            <a:ext cx="2741582" cy="640080"/>
          </a:xfrm>
          <a:prstGeom prst="rect">
            <a:avLst/>
          </a:prstGeom>
        </p:spPr>
      </p:pic>
    </p:spTree>
    <p:extLst>
      <p:ext uri="{BB962C8B-B14F-4D97-AF65-F5344CB8AC3E}">
        <p14:creationId xmlns:p14="http://schemas.microsoft.com/office/powerpoint/2010/main" val="123657787"/>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3_Title and Content">
    <p:bg>
      <p:bgPr>
        <a:solidFill>
          <a:srgbClr val="00549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59081"/>
            <a:ext cx="8229600" cy="1143000"/>
          </a:xfrm>
          <a:prstGeom prst="rect">
            <a:avLst/>
          </a:prstGeom>
        </p:spPr>
        <p:txBody>
          <a:bodyPr/>
          <a:lstStyle>
            <a:lvl1pPr algn="ctr">
              <a:defRPr>
                <a:solidFill>
                  <a:schemeClr val="bg1"/>
                </a:solidFill>
                <a:latin typeface="+mn-lt"/>
              </a:defRPr>
            </a:lvl1pPr>
          </a:lstStyle>
          <a:p>
            <a:r>
              <a:rPr lang="en-US" dirty="0"/>
              <a:t>Click to edit Master title style</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7620000" y="6356350"/>
            <a:ext cx="1066800" cy="365125"/>
          </a:xfrm>
          <a:prstGeom prst="rect">
            <a:avLst/>
          </a:prstGeom>
        </p:spPr>
        <p:txBody>
          <a:bodyPr/>
          <a:lstStyle>
            <a:lvl1pPr algn="ctr">
              <a:defRPr>
                <a:solidFill>
                  <a:schemeClr val="bg1"/>
                </a:solidFill>
              </a:defRPr>
            </a:lvl1pPr>
          </a:lstStyle>
          <a:p>
            <a:fld id="{FE704B8E-BA6C-F74F-AE0B-6C5588E71FCF}" type="slidenum">
              <a:rPr lang="en-US" smtClean="0"/>
              <a:pPr/>
              <a:t>‹#›</a:t>
            </a:fld>
            <a:endParaRPr lang="en-US" dirty="0"/>
          </a:p>
        </p:txBody>
      </p:sp>
      <p:pic>
        <p:nvPicPr>
          <p:cNvPr id="7" name="Picture 6"/>
          <p:cNvPicPr>
            <a:picLocks noChangeAspect="1"/>
          </p:cNvPicPr>
          <p:nvPr userDrawn="1"/>
        </p:nvPicPr>
        <p:blipFill>
          <a:blip r:embed="rId2"/>
          <a:stretch>
            <a:fillRect/>
          </a:stretch>
        </p:blipFill>
        <p:spPr>
          <a:xfrm>
            <a:off x="457200" y="6036310"/>
            <a:ext cx="2730253" cy="640080"/>
          </a:xfrm>
          <a:prstGeom prst="rect">
            <a:avLst/>
          </a:prstGeom>
        </p:spPr>
      </p:pic>
    </p:spTree>
    <p:extLst>
      <p:ext uri="{BB962C8B-B14F-4D97-AF65-F5344CB8AC3E}">
        <p14:creationId xmlns:p14="http://schemas.microsoft.com/office/powerpoint/2010/main" val="278363568"/>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AD9AA-B709-184F-98E7-3A118FA812B7}"/>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F9C8F2F-3EF5-1C4B-AB3F-AE35454F8C1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A3D04E-B75F-754F-9CA5-C3CB31101BE8}"/>
              </a:ext>
            </a:extLst>
          </p:cNvPr>
          <p:cNvSpPr>
            <a:spLocks noGrp="1"/>
          </p:cNvSpPr>
          <p:nvPr>
            <p:ph type="dt" sz="half" idx="10"/>
          </p:nvPr>
        </p:nvSpPr>
        <p:spPr/>
        <p:txBody>
          <a:bodyPr/>
          <a:lstStyle/>
          <a:p>
            <a:fld id="{84FCE880-9816-2246-AD47-47F872F562D1}" type="datetimeFigureOut">
              <a:rPr lang="en-US" smtClean="0"/>
              <a:t>11/19/25</a:t>
            </a:fld>
            <a:endParaRPr lang="en-US" dirty="0"/>
          </a:p>
        </p:txBody>
      </p:sp>
      <p:sp>
        <p:nvSpPr>
          <p:cNvPr id="5" name="Footer Placeholder 4">
            <a:extLst>
              <a:ext uri="{FF2B5EF4-FFF2-40B4-BE49-F238E27FC236}">
                <a16:creationId xmlns:a16="http://schemas.microsoft.com/office/drawing/2014/main" id="{77A9CD96-7C98-E947-8422-3D5AF89ABFB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E44C5D1-611F-3A46-9DDA-E0C2CA2C454C}"/>
              </a:ext>
            </a:extLst>
          </p:cNvPr>
          <p:cNvSpPr>
            <a:spLocks noGrp="1"/>
          </p:cNvSpPr>
          <p:nvPr>
            <p:ph type="sldNum" sz="quarter" idx="12"/>
          </p:nvPr>
        </p:nvSpPr>
        <p:spPr/>
        <p:txBody>
          <a:bodyPr/>
          <a:lstStyle/>
          <a:p>
            <a:fld id="{FE704B8E-BA6C-F74F-AE0B-6C5588E71FCF}" type="slidenum">
              <a:rPr lang="en-US" smtClean="0"/>
              <a:pPr/>
              <a:t>‹#›</a:t>
            </a:fld>
            <a:endParaRPr lang="en-US" dirty="0"/>
          </a:p>
        </p:txBody>
      </p:sp>
    </p:spTree>
    <p:extLst>
      <p:ext uri="{BB962C8B-B14F-4D97-AF65-F5344CB8AC3E}">
        <p14:creationId xmlns:p14="http://schemas.microsoft.com/office/powerpoint/2010/main" val="3416203999"/>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FCE880-9816-2246-AD47-47F872F562D1}" type="datetimeFigureOut">
              <a:rPr lang="en-US" smtClean="0"/>
              <a:t>11/19/25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704B8E-BA6C-F74F-AE0B-6C5588E71FCF}" type="slidenum">
              <a:rPr lang="en-US" smtClean="0"/>
              <a:pPr/>
              <a:t>‹#›</a:t>
            </a:fld>
            <a:endParaRPr lang="en-US" dirty="0"/>
          </a:p>
        </p:txBody>
      </p:sp>
    </p:spTree>
    <p:extLst>
      <p:ext uri="{BB962C8B-B14F-4D97-AF65-F5344CB8AC3E}">
        <p14:creationId xmlns:p14="http://schemas.microsoft.com/office/powerpoint/2010/main" val="455364521"/>
      </p:ext>
    </p:extLst>
  </p:cSld>
  <p:clrMap bg1="lt1" tx1="dk1" bg2="lt2" tx2="dk2" accent1="accent1" accent2="accent2" accent3="accent3" accent4="accent4" accent5="accent5" accent6="accent6" hlink="hlink" folHlink="folHlink"/>
  <p:sldLayoutIdLst>
    <p:sldLayoutId id="2147483686" r:id="rId1"/>
    <p:sldLayoutId id="2147483685" r:id="rId2"/>
    <p:sldLayoutId id="2147483687" r:id="rId3"/>
    <p:sldLayoutId id="2147483688" r:id="rId4"/>
    <p:sldLayoutId id="2147483664" r:id="rId5"/>
    <p:sldLayoutId id="2147483669" r:id="rId6"/>
    <p:sldLayoutId id="2147483674" r:id="rId7"/>
    <p:sldLayoutId id="2147483684" r:id="rId8"/>
    <p:sldLayoutId id="2147483689" r:id="rId9"/>
    <p:sldLayoutId id="2147483690" r:id="rId10"/>
  </p:sldLayoutIdLst>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hyperlink" Target="https://join.freeconferencecall.com/downeycle" TargetMode="External"/><Relationship Id="rId2" Type="http://schemas.openxmlformats.org/officeDocument/2006/relationships/hyperlink" Target="mailto:ptungate@DowneyLawGroup.com" TargetMode="External"/><Relationship Id="rId1" Type="http://schemas.openxmlformats.org/officeDocument/2006/relationships/slideLayout" Target="../slideLayouts/slideLayout10.xml"/><Relationship Id="rId4" Type="http://schemas.openxmlformats.org/officeDocument/2006/relationships/hyperlink" Target="http://www.downeyethicscle.com/"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hyperlink" Target="http://www.downeyethicscle.com/" TargetMode="External"/><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surveymonkey.com/r/prac1125" TargetMode="Externa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3" Type="http://schemas.openxmlformats.org/officeDocument/2006/relationships/hyperlink" Target="https://www.surveymonkey.com/r/prac1125" TargetMode="External"/><Relationship Id="rId2" Type="http://schemas.openxmlformats.org/officeDocument/2006/relationships/hyperlink" Target="mailto:ptungate@DowneyLawGroup.com" TargetMode="External"/><Relationship Id="rId1" Type="http://schemas.openxmlformats.org/officeDocument/2006/relationships/slideLayout" Target="../slideLayouts/slideLayout10.xml"/></Relationships>
</file>

<file path=ppt/slides/_rels/slide4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surveymonkey.com/r/prac1125" TargetMode="Externa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3" Type="http://schemas.openxmlformats.org/officeDocument/2006/relationships/hyperlink" Target="http://www.downeyethicscle.com/"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323337"/>
          </a:xfrm>
        </p:spPr>
        <p:txBody>
          <a:bodyPr>
            <a:noAutofit/>
          </a:bodyPr>
          <a:lstStyle/>
          <a:p>
            <a:r>
              <a:rPr lang="en-US" sz="3800" b="1" i="1" dirty="0">
                <a:solidFill>
                  <a:srgbClr val="0E1E7D"/>
                </a:solidFill>
              </a:rPr>
              <a:t>Legal Ethics in a Transactional</a:t>
            </a:r>
            <a:br>
              <a:rPr lang="en-US" sz="3800" b="1" i="1" dirty="0">
                <a:solidFill>
                  <a:srgbClr val="0E1E7D"/>
                </a:solidFill>
              </a:rPr>
            </a:br>
            <a:r>
              <a:rPr lang="en-US" sz="3800" b="1" i="1" dirty="0">
                <a:solidFill>
                  <a:srgbClr val="0E1E7D"/>
                </a:solidFill>
              </a:rPr>
              <a:t>Law Practice</a:t>
            </a:r>
            <a:br>
              <a:rPr lang="en-US" sz="3800" b="1" i="1" dirty="0">
                <a:solidFill>
                  <a:srgbClr val="0E1E7D"/>
                </a:solidFill>
              </a:rPr>
            </a:br>
            <a:endParaRPr lang="en-US" sz="3800" b="1" i="1" dirty="0">
              <a:solidFill>
                <a:srgbClr val="0E1E7D"/>
              </a:solidFill>
            </a:endParaRPr>
          </a:p>
        </p:txBody>
      </p:sp>
      <p:sp>
        <p:nvSpPr>
          <p:cNvPr id="3" name="Subtitle 2"/>
          <p:cNvSpPr>
            <a:spLocks noGrp="1"/>
          </p:cNvSpPr>
          <p:nvPr>
            <p:ph type="subTitle" idx="1"/>
          </p:nvPr>
        </p:nvSpPr>
        <p:spPr>
          <a:xfrm>
            <a:off x="1371600" y="3934122"/>
            <a:ext cx="6400800" cy="1752600"/>
          </a:xfrm>
        </p:spPr>
        <p:txBody>
          <a:bodyPr>
            <a:normAutofit fontScale="92500" lnSpcReduction="20000"/>
          </a:bodyPr>
          <a:lstStyle/>
          <a:p>
            <a:pPr>
              <a:lnSpc>
                <a:spcPct val="100000"/>
              </a:lnSpc>
              <a:spcBef>
                <a:spcPts val="0"/>
              </a:spcBef>
            </a:pPr>
            <a:endParaRPr lang="en-US" sz="2400" dirty="0">
              <a:solidFill>
                <a:srgbClr val="000000"/>
              </a:solidFill>
            </a:endParaRPr>
          </a:p>
          <a:p>
            <a:pPr>
              <a:lnSpc>
                <a:spcPct val="100000"/>
              </a:lnSpc>
              <a:spcBef>
                <a:spcPts val="0"/>
              </a:spcBef>
            </a:pPr>
            <a:endParaRPr lang="en-US" sz="2400" dirty="0">
              <a:solidFill>
                <a:srgbClr val="000000"/>
              </a:solidFill>
            </a:endParaRPr>
          </a:p>
          <a:p>
            <a:pPr>
              <a:lnSpc>
                <a:spcPct val="100000"/>
              </a:lnSpc>
              <a:spcBef>
                <a:spcPts val="0"/>
              </a:spcBef>
            </a:pPr>
            <a:r>
              <a:rPr lang="en-US" sz="2800" b="1" dirty="0">
                <a:solidFill>
                  <a:srgbClr val="000000"/>
                </a:solidFill>
              </a:rPr>
              <a:t>Downey Law Group</a:t>
            </a:r>
          </a:p>
          <a:p>
            <a:pPr>
              <a:lnSpc>
                <a:spcPct val="100000"/>
              </a:lnSpc>
              <a:spcBef>
                <a:spcPts val="0"/>
              </a:spcBef>
            </a:pPr>
            <a:endParaRPr lang="en-US" sz="2800" dirty="0">
              <a:solidFill>
                <a:srgbClr val="000000"/>
              </a:solidFill>
            </a:endParaRPr>
          </a:p>
          <a:p>
            <a:pPr>
              <a:lnSpc>
                <a:spcPct val="100000"/>
              </a:lnSpc>
              <a:spcBef>
                <a:spcPts val="0"/>
              </a:spcBef>
            </a:pPr>
            <a:r>
              <a:rPr lang="en-US" sz="2800" dirty="0">
                <a:solidFill>
                  <a:srgbClr val="000000"/>
                </a:solidFill>
              </a:rPr>
              <a:t>November 2025</a:t>
            </a:r>
          </a:p>
        </p:txBody>
      </p:sp>
    </p:spTree>
    <p:extLst>
      <p:ext uri="{BB962C8B-B14F-4D97-AF65-F5344CB8AC3E}">
        <p14:creationId xmlns:p14="http://schemas.microsoft.com/office/powerpoint/2010/main" val="1522438348"/>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478A4-8571-BB49-9F6E-A7FB085A6B3B}"/>
              </a:ext>
            </a:extLst>
          </p:cNvPr>
          <p:cNvSpPr>
            <a:spLocks noGrp="1"/>
          </p:cNvSpPr>
          <p:nvPr>
            <p:ph type="title"/>
          </p:nvPr>
        </p:nvSpPr>
        <p:spPr/>
        <p:txBody>
          <a:bodyPr>
            <a:normAutofit fontScale="90000"/>
          </a:bodyPr>
          <a:lstStyle/>
          <a:p>
            <a:r>
              <a:rPr lang="en-US" dirty="0"/>
              <a:t>“Making” Communications Privileged</a:t>
            </a:r>
          </a:p>
        </p:txBody>
      </p:sp>
      <p:sp>
        <p:nvSpPr>
          <p:cNvPr id="3" name="Content Placeholder 2">
            <a:extLst>
              <a:ext uri="{FF2B5EF4-FFF2-40B4-BE49-F238E27FC236}">
                <a16:creationId xmlns:a16="http://schemas.microsoft.com/office/drawing/2014/main" id="{8D418918-BBEE-064E-8C79-087582893D6B}"/>
              </a:ext>
            </a:extLst>
          </p:cNvPr>
          <p:cNvSpPr>
            <a:spLocks noGrp="1"/>
          </p:cNvSpPr>
          <p:nvPr>
            <p:ph idx="1"/>
          </p:nvPr>
        </p:nvSpPr>
        <p:spPr/>
        <p:txBody>
          <a:bodyPr>
            <a:normAutofit/>
          </a:bodyPr>
          <a:lstStyle/>
          <a:p>
            <a:r>
              <a:rPr lang="en-US" sz="2800" dirty="0"/>
              <a:t>Limit recipients to those reasonably necessary (Illinois – control group?)</a:t>
            </a:r>
          </a:p>
          <a:p>
            <a:r>
              <a:rPr lang="en-US" sz="2800" dirty="0"/>
              <a:t>Express the need/desire to protect confidentiality</a:t>
            </a:r>
          </a:p>
          <a:p>
            <a:r>
              <a:rPr lang="en-US" sz="2800" dirty="0"/>
              <a:t>Reference legal authorities and your role as counsel</a:t>
            </a:r>
          </a:p>
        </p:txBody>
      </p:sp>
      <p:sp>
        <p:nvSpPr>
          <p:cNvPr id="4" name="Slide Number Placeholder 3">
            <a:extLst>
              <a:ext uri="{FF2B5EF4-FFF2-40B4-BE49-F238E27FC236}">
                <a16:creationId xmlns:a16="http://schemas.microsoft.com/office/drawing/2014/main" id="{87D2C9E9-3488-894F-B83B-2A455F00A795}"/>
              </a:ext>
            </a:extLst>
          </p:cNvPr>
          <p:cNvSpPr>
            <a:spLocks noGrp="1"/>
          </p:cNvSpPr>
          <p:nvPr>
            <p:ph type="sldNum" sz="quarter" idx="12"/>
          </p:nvPr>
        </p:nvSpPr>
        <p:spPr/>
        <p:txBody>
          <a:bodyPr/>
          <a:lstStyle/>
          <a:p>
            <a:fld id="{1C958C03-05A5-B343-A6C1-C63C8F30C32A}" type="slidenum">
              <a:rPr lang="en-US" smtClean="0"/>
              <a:pPr/>
              <a:t>10</a:t>
            </a:fld>
            <a:endParaRPr lang="en-US" dirty="0"/>
          </a:p>
        </p:txBody>
      </p:sp>
    </p:spTree>
    <p:extLst>
      <p:ext uri="{BB962C8B-B14F-4D97-AF65-F5344CB8AC3E}">
        <p14:creationId xmlns:p14="http://schemas.microsoft.com/office/powerpoint/2010/main" val="1040593609"/>
      </p:ext>
    </p:extLst>
  </p:cSld>
  <p:clrMapOvr>
    <a:masterClrMapping/>
  </p:clrMapOvr>
  <mc:AlternateContent xmlns:mc="http://schemas.openxmlformats.org/markup-compatibility/2006" xmlns:p14="http://schemas.microsoft.com/office/powerpoint/2010/main">
    <mc:Choice Requires="p14">
      <p:transition p14:dur="10">
        <p:wipe/>
      </p:transition>
    </mc:Choice>
    <mc:Fallback xmlns="">
      <p:transition>
        <p:wip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51C5B-B0CD-ED49-BA60-AC119BEB5F64}"/>
              </a:ext>
            </a:extLst>
          </p:cNvPr>
          <p:cNvSpPr>
            <a:spLocks noGrp="1"/>
          </p:cNvSpPr>
          <p:nvPr>
            <p:ph type="title"/>
          </p:nvPr>
        </p:nvSpPr>
        <p:spPr/>
        <p:txBody>
          <a:bodyPr>
            <a:noAutofit/>
          </a:bodyPr>
          <a:lstStyle/>
          <a:p>
            <a:r>
              <a:rPr lang="en-US" sz="3600" dirty="0"/>
              <a:t>In-House MJP Practice – </a:t>
            </a:r>
            <a:br>
              <a:rPr lang="en-US" sz="3600" dirty="0"/>
            </a:br>
            <a:r>
              <a:rPr lang="en-US" sz="3600" dirty="0"/>
              <a:t>Rule 4-5.5(d)</a:t>
            </a:r>
          </a:p>
        </p:txBody>
      </p:sp>
      <p:sp>
        <p:nvSpPr>
          <p:cNvPr id="3" name="Content Placeholder 2">
            <a:extLst>
              <a:ext uri="{FF2B5EF4-FFF2-40B4-BE49-F238E27FC236}">
                <a16:creationId xmlns:a16="http://schemas.microsoft.com/office/drawing/2014/main" id="{DA6B45DB-6EEE-324A-A244-35B0AD3A7161}"/>
              </a:ext>
            </a:extLst>
          </p:cNvPr>
          <p:cNvSpPr>
            <a:spLocks noGrp="1"/>
          </p:cNvSpPr>
          <p:nvPr>
            <p:ph idx="1"/>
          </p:nvPr>
        </p:nvSpPr>
        <p:spPr>
          <a:xfrm>
            <a:off x="457200" y="1525250"/>
            <a:ext cx="8229600" cy="4525963"/>
          </a:xfrm>
        </p:spPr>
        <p:txBody>
          <a:bodyPr>
            <a:normAutofit fontScale="47500" lnSpcReduction="20000"/>
          </a:bodyPr>
          <a:lstStyle/>
          <a:p>
            <a:pPr>
              <a:lnSpc>
                <a:spcPct val="120000"/>
              </a:lnSpc>
            </a:pPr>
            <a:r>
              <a:rPr lang="en-US" dirty="0"/>
              <a:t>A lawyer admitted in another United States jurisdiction or in a foreign jurisdiction, and not disbarred or suspended from practice in any jurisdiction or the equivalent thereof, </a:t>
            </a:r>
          </a:p>
          <a:p>
            <a:pPr>
              <a:lnSpc>
                <a:spcPct val="120000"/>
              </a:lnSpc>
            </a:pPr>
            <a:r>
              <a:rPr lang="en-US" dirty="0"/>
              <a:t>may establish an office or other systematic and continuous presence in this jurisdiction for the practice of law and provide legal services in this jurisdiction that are provided to the lawyer’s employer or its organizational affiliates </a:t>
            </a:r>
          </a:p>
          <a:p>
            <a:pPr>
              <a:lnSpc>
                <a:spcPct val="120000"/>
              </a:lnSpc>
            </a:pPr>
            <a:r>
              <a:rPr lang="en-US" dirty="0"/>
              <a:t>if the lawyer has obtained a limited license pursuant to Rule 8.105 or a general license pursuant to other provisions of Rule 8. </a:t>
            </a:r>
          </a:p>
          <a:p>
            <a:pPr>
              <a:lnSpc>
                <a:spcPct val="120000"/>
              </a:lnSpc>
            </a:pPr>
            <a:r>
              <a:rPr lang="en-US" dirty="0"/>
              <a:t>When performed by a foreign lawyer and requiring advice on the law of Missouri or another United States jurisdiction, or of the United States, such advice shall be based upon the advice of a lawyer who is duly licensed and authorized by the jurisdiction to provide such advice.</a:t>
            </a:r>
          </a:p>
        </p:txBody>
      </p:sp>
      <p:sp>
        <p:nvSpPr>
          <p:cNvPr id="4" name="Slide Number Placeholder 3">
            <a:extLst>
              <a:ext uri="{FF2B5EF4-FFF2-40B4-BE49-F238E27FC236}">
                <a16:creationId xmlns:a16="http://schemas.microsoft.com/office/drawing/2014/main" id="{564F19CA-98FF-094D-8F8E-746497DD7187}"/>
              </a:ext>
            </a:extLst>
          </p:cNvPr>
          <p:cNvSpPr>
            <a:spLocks noGrp="1"/>
          </p:cNvSpPr>
          <p:nvPr>
            <p:ph type="sldNum" sz="quarter" idx="12"/>
          </p:nvPr>
        </p:nvSpPr>
        <p:spPr/>
        <p:txBody>
          <a:bodyPr/>
          <a:lstStyle/>
          <a:p>
            <a:fld id="{1C958C03-05A5-B343-A6C1-C63C8F30C32A}" type="slidenum">
              <a:rPr lang="en-US" smtClean="0"/>
              <a:pPr/>
              <a:t>11</a:t>
            </a:fld>
            <a:endParaRPr lang="en-US" dirty="0"/>
          </a:p>
        </p:txBody>
      </p:sp>
    </p:spTree>
    <p:extLst>
      <p:ext uri="{BB962C8B-B14F-4D97-AF65-F5344CB8AC3E}">
        <p14:creationId xmlns:p14="http://schemas.microsoft.com/office/powerpoint/2010/main" val="3741336409"/>
      </p:ext>
    </p:extLst>
  </p:cSld>
  <p:clrMapOvr>
    <a:masterClrMapping/>
  </p:clrMapOvr>
  <mc:AlternateContent xmlns:mc="http://schemas.openxmlformats.org/markup-compatibility/2006" xmlns:p14="http://schemas.microsoft.com/office/powerpoint/2010/main">
    <mc:Choice Requires="p14">
      <p:transition p14:dur="10">
        <p:wipe/>
      </p:transition>
    </mc:Choice>
    <mc:Fallback xmlns="">
      <p:transition>
        <p:wip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199F7-BF5A-7948-A63C-EBB58ECA631F}"/>
              </a:ext>
            </a:extLst>
          </p:cNvPr>
          <p:cNvSpPr>
            <a:spLocks noGrp="1"/>
          </p:cNvSpPr>
          <p:nvPr>
            <p:ph type="title"/>
          </p:nvPr>
        </p:nvSpPr>
        <p:spPr/>
        <p:txBody>
          <a:bodyPr>
            <a:noAutofit/>
          </a:bodyPr>
          <a:lstStyle/>
          <a:p>
            <a:r>
              <a:rPr lang="en-US" sz="3800" dirty="0"/>
              <a:t>MJP by (Other) Transactional Attorneys – </a:t>
            </a:r>
            <a:br>
              <a:rPr lang="en-US" sz="3800" dirty="0"/>
            </a:br>
            <a:r>
              <a:rPr lang="en-US" sz="3800" dirty="0"/>
              <a:t>ABA Model Rule 4-5.5(c)</a:t>
            </a:r>
          </a:p>
        </p:txBody>
      </p:sp>
      <p:sp>
        <p:nvSpPr>
          <p:cNvPr id="3" name="Content Placeholder 2">
            <a:extLst>
              <a:ext uri="{FF2B5EF4-FFF2-40B4-BE49-F238E27FC236}">
                <a16:creationId xmlns:a16="http://schemas.microsoft.com/office/drawing/2014/main" id="{D9E6BD19-EA43-2E48-8D90-657E992F0C59}"/>
              </a:ext>
            </a:extLst>
          </p:cNvPr>
          <p:cNvSpPr>
            <a:spLocks noGrp="1"/>
          </p:cNvSpPr>
          <p:nvPr>
            <p:ph idx="1"/>
          </p:nvPr>
        </p:nvSpPr>
        <p:spPr/>
        <p:txBody>
          <a:bodyPr>
            <a:normAutofit/>
          </a:bodyPr>
          <a:lstStyle/>
          <a:p>
            <a:pPr marL="0" indent="0">
              <a:lnSpc>
                <a:spcPct val="120000"/>
              </a:lnSpc>
              <a:spcBef>
                <a:spcPts val="0"/>
              </a:spcBef>
              <a:spcAft>
                <a:spcPts val="1200"/>
              </a:spcAft>
              <a:buNone/>
            </a:pPr>
            <a:r>
              <a:rPr lang="en-US" sz="1600" dirty="0"/>
              <a:t>A lawyer admitted and authorized to practice law in another United States jurisdiction and not disbarred or suspended from practice in any jurisdiction may provide legal services on a temporary basis in this jurisdiction that:</a:t>
            </a:r>
          </a:p>
          <a:p>
            <a:pPr marL="0" indent="0">
              <a:lnSpc>
                <a:spcPct val="120000"/>
              </a:lnSpc>
              <a:spcBef>
                <a:spcPts val="0"/>
              </a:spcBef>
              <a:spcAft>
                <a:spcPts val="1200"/>
              </a:spcAft>
              <a:buNone/>
            </a:pPr>
            <a:r>
              <a:rPr lang="en-US" sz="1600" dirty="0"/>
              <a:t>(1) are undertaken in association with a lawyer who is admitted to practice in this jurisdiction and who actively participates in the matter;</a:t>
            </a:r>
          </a:p>
          <a:p>
            <a:pPr marL="0" indent="0">
              <a:lnSpc>
                <a:spcPct val="120000"/>
              </a:lnSpc>
              <a:spcBef>
                <a:spcPts val="0"/>
              </a:spcBef>
              <a:spcAft>
                <a:spcPts val="1200"/>
              </a:spcAft>
              <a:buNone/>
            </a:pPr>
            <a:r>
              <a:rPr lang="en-US" sz="1600" dirty="0"/>
              <a:t>. . .</a:t>
            </a:r>
          </a:p>
          <a:p>
            <a:pPr marL="0" indent="0">
              <a:lnSpc>
                <a:spcPct val="120000"/>
              </a:lnSpc>
              <a:spcBef>
                <a:spcPts val="0"/>
              </a:spcBef>
              <a:spcAft>
                <a:spcPts val="1200"/>
              </a:spcAft>
              <a:buNone/>
            </a:pPr>
            <a:r>
              <a:rPr lang="en-US" sz="1600" dirty="0"/>
              <a:t>(4) are provided to the lawyer’s employer or its organizational affiliates and are not services for which the forum requires  pro hac vice admission; or</a:t>
            </a:r>
          </a:p>
          <a:p>
            <a:pPr marL="0" indent="0">
              <a:lnSpc>
                <a:spcPct val="120000"/>
              </a:lnSpc>
              <a:spcBef>
                <a:spcPts val="0"/>
              </a:spcBef>
              <a:spcAft>
                <a:spcPts val="1200"/>
              </a:spcAft>
              <a:buNone/>
            </a:pPr>
            <a:r>
              <a:rPr lang="en-US" sz="1600" dirty="0"/>
              <a:t>(5) are not within Rule 4-5.5(c)(2), (c)(3), or (c)(4) and arise out of or are reasonably related to the lawyer’s practice in a jurisdiction in which the lawyer is admitted and authorized to practice law.</a:t>
            </a:r>
          </a:p>
        </p:txBody>
      </p:sp>
      <p:sp>
        <p:nvSpPr>
          <p:cNvPr id="4" name="Slide Number Placeholder 3">
            <a:extLst>
              <a:ext uri="{FF2B5EF4-FFF2-40B4-BE49-F238E27FC236}">
                <a16:creationId xmlns:a16="http://schemas.microsoft.com/office/drawing/2014/main" id="{B10133E6-EFA9-D74B-A875-2BB393592CB8}"/>
              </a:ext>
            </a:extLst>
          </p:cNvPr>
          <p:cNvSpPr>
            <a:spLocks noGrp="1"/>
          </p:cNvSpPr>
          <p:nvPr>
            <p:ph type="sldNum" sz="quarter" idx="12"/>
          </p:nvPr>
        </p:nvSpPr>
        <p:spPr/>
        <p:txBody>
          <a:bodyPr/>
          <a:lstStyle/>
          <a:p>
            <a:fld id="{1C958C03-05A5-B343-A6C1-C63C8F30C32A}" type="slidenum">
              <a:rPr lang="en-US" smtClean="0"/>
              <a:pPr/>
              <a:t>12</a:t>
            </a:fld>
            <a:endParaRPr lang="en-US" dirty="0"/>
          </a:p>
        </p:txBody>
      </p:sp>
    </p:spTree>
    <p:extLst>
      <p:ext uri="{BB962C8B-B14F-4D97-AF65-F5344CB8AC3E}">
        <p14:creationId xmlns:p14="http://schemas.microsoft.com/office/powerpoint/2010/main" val="1283478550"/>
      </p:ext>
    </p:extLst>
  </p:cSld>
  <p:clrMapOvr>
    <a:masterClrMapping/>
  </p:clrMapOvr>
  <mc:AlternateContent xmlns:mc="http://schemas.openxmlformats.org/markup-compatibility/2006" xmlns:p14="http://schemas.microsoft.com/office/powerpoint/2010/main">
    <mc:Choice Requires="p14">
      <p:transition p14:dur="10">
        <p:wipe/>
      </p:transition>
    </mc:Choice>
    <mc:Fallback xmlns="">
      <p:transition>
        <p:wip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DD613-BE3C-C943-88DA-248146C9D37B}"/>
              </a:ext>
            </a:extLst>
          </p:cNvPr>
          <p:cNvSpPr>
            <a:spLocks noGrp="1"/>
          </p:cNvSpPr>
          <p:nvPr>
            <p:ph type="title"/>
          </p:nvPr>
        </p:nvSpPr>
        <p:spPr/>
        <p:txBody>
          <a:bodyPr>
            <a:normAutofit fontScale="90000"/>
          </a:bodyPr>
          <a:lstStyle/>
          <a:p>
            <a:r>
              <a:rPr lang="en-US" dirty="0"/>
              <a:t>“Federal Practice” Exception – </a:t>
            </a:r>
            <a:br>
              <a:rPr lang="en-US" dirty="0"/>
            </a:br>
            <a:r>
              <a:rPr lang="en-US" dirty="0"/>
              <a:t>Model Rule 5.5(d)(2)</a:t>
            </a:r>
          </a:p>
        </p:txBody>
      </p:sp>
      <p:sp>
        <p:nvSpPr>
          <p:cNvPr id="3" name="Content Placeholder 2">
            <a:extLst>
              <a:ext uri="{FF2B5EF4-FFF2-40B4-BE49-F238E27FC236}">
                <a16:creationId xmlns:a16="http://schemas.microsoft.com/office/drawing/2014/main" id="{34B8C585-463B-F045-BE14-81401297BEAA}"/>
              </a:ext>
            </a:extLst>
          </p:cNvPr>
          <p:cNvSpPr>
            <a:spLocks noGrp="1"/>
          </p:cNvSpPr>
          <p:nvPr>
            <p:ph idx="1"/>
          </p:nvPr>
        </p:nvSpPr>
        <p:spPr>
          <a:xfrm>
            <a:off x="412230" y="1600200"/>
            <a:ext cx="8312046" cy="4525963"/>
          </a:xfrm>
        </p:spPr>
        <p:txBody>
          <a:bodyPr>
            <a:normAutofit/>
          </a:bodyPr>
          <a:lstStyle/>
          <a:p>
            <a:pPr marL="0" indent="0">
              <a:spcBef>
                <a:spcPts val="0"/>
              </a:spcBef>
              <a:spcAft>
                <a:spcPts val="1200"/>
              </a:spcAft>
              <a:buNone/>
            </a:pPr>
            <a:r>
              <a:rPr lang="en-US" sz="2800" dirty="0"/>
              <a:t>A lawyer admitted in another United States jurisdiction . . . and not disbarred or suspended from practice in any jurisdiction . . . may provide legal services through an office or other systematic and continuous presence in this jurisdiction that: . . .</a:t>
            </a:r>
          </a:p>
          <a:p>
            <a:pPr marL="400050" lvl="1" indent="0">
              <a:spcBef>
                <a:spcPts val="0"/>
              </a:spcBef>
              <a:spcAft>
                <a:spcPts val="1200"/>
              </a:spcAft>
              <a:buNone/>
            </a:pPr>
            <a:r>
              <a:rPr lang="en-US" sz="2400" dirty="0"/>
              <a:t>(2) are services that the lawyer is </a:t>
            </a:r>
            <a:r>
              <a:rPr lang="en-US" sz="2400" dirty="0">
                <a:solidFill>
                  <a:srgbClr val="FF0000"/>
                </a:solidFill>
              </a:rPr>
              <a:t>authorized</a:t>
            </a:r>
            <a:r>
              <a:rPr lang="en-US" sz="2400" dirty="0">
                <a:solidFill>
                  <a:srgbClr val="0432FF"/>
                </a:solidFill>
              </a:rPr>
              <a:t> by federal </a:t>
            </a:r>
            <a:r>
              <a:rPr lang="en-US" sz="2400" dirty="0"/>
              <a:t>or other law or rule to provide in this jurisdiction.</a:t>
            </a:r>
          </a:p>
          <a:p>
            <a:pPr>
              <a:spcBef>
                <a:spcPts val="0"/>
              </a:spcBef>
              <a:spcAft>
                <a:spcPts val="1200"/>
              </a:spcAft>
            </a:pPr>
            <a:endParaRPr lang="en-US" sz="3600" dirty="0"/>
          </a:p>
        </p:txBody>
      </p:sp>
      <p:sp>
        <p:nvSpPr>
          <p:cNvPr id="4" name="Slide Number Placeholder 3">
            <a:extLst>
              <a:ext uri="{FF2B5EF4-FFF2-40B4-BE49-F238E27FC236}">
                <a16:creationId xmlns:a16="http://schemas.microsoft.com/office/drawing/2014/main" id="{1ABF9DDF-7D35-0E42-835D-4D97E62BA3DA}"/>
              </a:ext>
            </a:extLst>
          </p:cNvPr>
          <p:cNvSpPr>
            <a:spLocks noGrp="1"/>
          </p:cNvSpPr>
          <p:nvPr>
            <p:ph type="sldNum" sz="quarter" idx="12"/>
          </p:nvPr>
        </p:nvSpPr>
        <p:spPr/>
        <p:txBody>
          <a:bodyPr/>
          <a:lstStyle/>
          <a:p>
            <a:fld id="{1C958C03-05A5-B343-A6C1-C63C8F30C32A}" type="slidenum">
              <a:rPr lang="en-US" smtClean="0"/>
              <a:pPr/>
              <a:t>13</a:t>
            </a:fld>
            <a:endParaRPr lang="en-US" dirty="0"/>
          </a:p>
        </p:txBody>
      </p:sp>
    </p:spTree>
    <p:extLst>
      <p:ext uri="{BB962C8B-B14F-4D97-AF65-F5344CB8AC3E}">
        <p14:creationId xmlns:p14="http://schemas.microsoft.com/office/powerpoint/2010/main" val="1257001091"/>
      </p:ext>
    </p:extLst>
  </p:cSld>
  <p:clrMapOvr>
    <a:masterClrMapping/>
  </p:clrMapOvr>
  <mc:AlternateContent xmlns:mc="http://schemas.openxmlformats.org/markup-compatibility/2006" xmlns:p14="http://schemas.microsoft.com/office/powerpoint/2010/main">
    <mc:Choice Requires="p14">
      <p:transition p14:dur="10">
        <p:wipe/>
      </p:transition>
    </mc:Choice>
    <mc:Fallback xmlns="">
      <p:transition>
        <p:wip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57A5B9C-F3A4-454F-9030-7A8D495B0FFF}"/>
              </a:ext>
            </a:extLst>
          </p:cNvPr>
          <p:cNvSpPr>
            <a:spLocks noGrp="1"/>
          </p:cNvSpPr>
          <p:nvPr>
            <p:ph type="sldNum" sz="quarter" idx="12"/>
          </p:nvPr>
        </p:nvSpPr>
        <p:spPr/>
        <p:txBody>
          <a:bodyPr/>
          <a:lstStyle/>
          <a:p>
            <a:fld id="{FE704B8E-BA6C-F74F-AE0B-6C5588E71FCF}" type="slidenum">
              <a:rPr lang="en-US" smtClean="0"/>
              <a:pPr/>
              <a:t>14</a:t>
            </a:fld>
            <a:endParaRPr lang="en-US" dirty="0"/>
          </a:p>
        </p:txBody>
      </p:sp>
      <p:sp>
        <p:nvSpPr>
          <p:cNvPr id="5" name="Title 4">
            <a:extLst>
              <a:ext uri="{FF2B5EF4-FFF2-40B4-BE49-F238E27FC236}">
                <a16:creationId xmlns:a16="http://schemas.microsoft.com/office/drawing/2014/main" id="{14492EE4-08F5-F544-93DE-0442A33E02BD}"/>
              </a:ext>
            </a:extLst>
          </p:cNvPr>
          <p:cNvSpPr>
            <a:spLocks noGrp="1"/>
          </p:cNvSpPr>
          <p:nvPr>
            <p:ph type="ctrTitle"/>
          </p:nvPr>
        </p:nvSpPr>
        <p:spPr/>
        <p:txBody>
          <a:bodyPr/>
          <a:lstStyle/>
          <a:p>
            <a:r>
              <a:rPr lang="en-US" dirty="0"/>
              <a:t>Who Is the Client?</a:t>
            </a:r>
            <a:br>
              <a:rPr lang="en-US" dirty="0"/>
            </a:br>
            <a:r>
              <a:rPr lang="en-US" sz="3600" dirty="0"/>
              <a:t>(and Corporate Constituents)</a:t>
            </a:r>
            <a:endParaRPr lang="en-US" dirty="0"/>
          </a:p>
        </p:txBody>
      </p:sp>
    </p:spTree>
    <p:extLst>
      <p:ext uri="{BB962C8B-B14F-4D97-AF65-F5344CB8AC3E}">
        <p14:creationId xmlns:p14="http://schemas.microsoft.com/office/powerpoint/2010/main" val="3847189191"/>
      </p:ext>
    </p:extLst>
  </p:cSld>
  <p:clrMapOvr>
    <a:masterClrMapping/>
  </p:clrMapOvr>
  <mc:AlternateContent xmlns:mc="http://schemas.openxmlformats.org/markup-compatibility/2006" xmlns:p14="http://schemas.microsoft.com/office/powerpoint/2010/main">
    <mc:Choice Requires="p14">
      <p:transition p14:dur="10">
        <p:wipe/>
      </p:transition>
    </mc:Choice>
    <mc:Fallback xmlns="">
      <p:transition>
        <p:wip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1E55D0B-A54C-294D-BAA5-709FC93B2E9D}"/>
              </a:ext>
            </a:extLst>
          </p:cNvPr>
          <p:cNvSpPr>
            <a:spLocks noGrp="1"/>
          </p:cNvSpPr>
          <p:nvPr>
            <p:ph type="title"/>
          </p:nvPr>
        </p:nvSpPr>
        <p:spPr/>
        <p:txBody>
          <a:bodyPr>
            <a:normAutofit fontScale="90000"/>
          </a:bodyPr>
          <a:lstStyle/>
          <a:p>
            <a:r>
              <a:rPr lang="en-US" dirty="0"/>
              <a:t>Organization as Client – Rule 4-1.13(a)</a:t>
            </a:r>
          </a:p>
        </p:txBody>
      </p:sp>
      <p:sp>
        <p:nvSpPr>
          <p:cNvPr id="5" name="Content Placeholder 4">
            <a:extLst>
              <a:ext uri="{FF2B5EF4-FFF2-40B4-BE49-F238E27FC236}">
                <a16:creationId xmlns:a16="http://schemas.microsoft.com/office/drawing/2014/main" id="{4D893CFE-FCF9-9942-9CB6-1E4737AE5FD9}"/>
              </a:ext>
            </a:extLst>
          </p:cNvPr>
          <p:cNvSpPr>
            <a:spLocks noGrp="1"/>
          </p:cNvSpPr>
          <p:nvPr>
            <p:ph idx="1"/>
          </p:nvPr>
        </p:nvSpPr>
        <p:spPr/>
        <p:txBody>
          <a:bodyPr>
            <a:normAutofit/>
          </a:bodyPr>
          <a:lstStyle/>
          <a:p>
            <a:pPr marL="0" indent="0">
              <a:buNone/>
            </a:pPr>
            <a:r>
              <a:rPr lang="en-US" sz="3200" dirty="0"/>
              <a:t>A lawyer employed or retained by an organization represents the organization acting through its duly authorized constituents.</a:t>
            </a:r>
          </a:p>
        </p:txBody>
      </p:sp>
      <p:sp>
        <p:nvSpPr>
          <p:cNvPr id="6" name="Slide Number Placeholder 3">
            <a:extLst>
              <a:ext uri="{FF2B5EF4-FFF2-40B4-BE49-F238E27FC236}">
                <a16:creationId xmlns:a16="http://schemas.microsoft.com/office/drawing/2014/main" id="{EC4ECC84-F60B-3544-BB63-FE3A185CE3C3}"/>
              </a:ext>
            </a:extLst>
          </p:cNvPr>
          <p:cNvSpPr>
            <a:spLocks noGrp="1"/>
          </p:cNvSpPr>
          <p:nvPr>
            <p:ph type="sldNum" sz="quarter" idx="12"/>
          </p:nvPr>
        </p:nvSpPr>
        <p:spPr>
          <a:xfrm>
            <a:off x="6553200" y="6356350"/>
            <a:ext cx="2133600" cy="365125"/>
          </a:xfrm>
        </p:spPr>
        <p:txBody>
          <a:bodyPr/>
          <a:lstStyle/>
          <a:p>
            <a:fld id="{1C958C03-05A5-B343-A6C1-C63C8F30C32A}" type="slidenum">
              <a:rPr lang="en-US" smtClean="0"/>
              <a:pPr/>
              <a:t>15</a:t>
            </a:fld>
            <a:endParaRPr lang="en-US" dirty="0"/>
          </a:p>
        </p:txBody>
      </p:sp>
    </p:spTree>
    <p:extLst>
      <p:ext uri="{BB962C8B-B14F-4D97-AF65-F5344CB8AC3E}">
        <p14:creationId xmlns:p14="http://schemas.microsoft.com/office/powerpoint/2010/main" val="3169140978"/>
      </p:ext>
    </p:extLst>
  </p:cSld>
  <p:clrMapOvr>
    <a:masterClrMapping/>
  </p:clrMapOvr>
  <mc:AlternateContent xmlns:mc="http://schemas.openxmlformats.org/markup-compatibility/2006" xmlns:p14="http://schemas.microsoft.com/office/powerpoint/2010/main">
    <mc:Choice Requires="p14">
      <p:transition p14:dur="10">
        <p:wipe/>
      </p:transition>
    </mc:Choice>
    <mc:Fallback xmlns="">
      <p:transition>
        <p:wip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2B669-2122-B944-A382-8DB856FF828C}"/>
              </a:ext>
            </a:extLst>
          </p:cNvPr>
          <p:cNvSpPr>
            <a:spLocks noGrp="1"/>
          </p:cNvSpPr>
          <p:nvPr>
            <p:ph type="title"/>
          </p:nvPr>
        </p:nvSpPr>
        <p:spPr/>
        <p:txBody>
          <a:bodyPr/>
          <a:lstStyle/>
          <a:p>
            <a:r>
              <a:rPr lang="en-US" dirty="0"/>
              <a:t>Recurring Issues</a:t>
            </a:r>
          </a:p>
        </p:txBody>
      </p:sp>
      <p:sp>
        <p:nvSpPr>
          <p:cNvPr id="3" name="Content Placeholder 2">
            <a:extLst>
              <a:ext uri="{FF2B5EF4-FFF2-40B4-BE49-F238E27FC236}">
                <a16:creationId xmlns:a16="http://schemas.microsoft.com/office/drawing/2014/main" id="{74D83ABB-4962-704C-AF23-BC8F31528061}"/>
              </a:ext>
            </a:extLst>
          </p:cNvPr>
          <p:cNvSpPr>
            <a:spLocks noGrp="1"/>
          </p:cNvSpPr>
          <p:nvPr>
            <p:ph idx="1"/>
          </p:nvPr>
        </p:nvSpPr>
        <p:spPr/>
        <p:txBody>
          <a:bodyPr>
            <a:normAutofit/>
          </a:bodyPr>
          <a:lstStyle/>
          <a:p>
            <a:r>
              <a:rPr lang="en-US" sz="2800" dirty="0"/>
              <a:t>Corporate family – what affiliates are represented</a:t>
            </a:r>
          </a:p>
          <a:p>
            <a:pPr lvl="1"/>
            <a:r>
              <a:rPr lang="en-US" sz="2400" dirty="0"/>
              <a:t>Look to documents (agreed scope?)</a:t>
            </a:r>
          </a:p>
          <a:p>
            <a:pPr lvl="1"/>
            <a:r>
              <a:rPr lang="en-US" sz="2400" dirty="0"/>
              <a:t>Look to factual circumstances</a:t>
            </a:r>
          </a:p>
          <a:p>
            <a:pPr marL="457200" lvl="1" indent="0">
              <a:buNone/>
            </a:pPr>
            <a:endParaRPr lang="en-US" sz="2400" dirty="0"/>
          </a:p>
          <a:p>
            <a:r>
              <a:rPr lang="en-US" sz="2800" dirty="0"/>
              <a:t>Company, board, or owner?</a:t>
            </a:r>
          </a:p>
          <a:p>
            <a:pPr lvl="1"/>
            <a:r>
              <a:rPr lang="en-US" sz="2400" dirty="0"/>
              <a:t>“Alter Ego” doctrine</a:t>
            </a:r>
          </a:p>
        </p:txBody>
      </p:sp>
      <p:sp>
        <p:nvSpPr>
          <p:cNvPr id="4" name="Slide Number Placeholder 3">
            <a:extLst>
              <a:ext uri="{FF2B5EF4-FFF2-40B4-BE49-F238E27FC236}">
                <a16:creationId xmlns:a16="http://schemas.microsoft.com/office/drawing/2014/main" id="{7C30E1C9-3379-6F46-9A73-8CA6EF62DACE}"/>
              </a:ext>
            </a:extLst>
          </p:cNvPr>
          <p:cNvSpPr>
            <a:spLocks noGrp="1"/>
          </p:cNvSpPr>
          <p:nvPr>
            <p:ph type="sldNum" sz="quarter" idx="12"/>
          </p:nvPr>
        </p:nvSpPr>
        <p:spPr/>
        <p:txBody>
          <a:bodyPr/>
          <a:lstStyle/>
          <a:p>
            <a:fld id="{1C958C03-05A5-B343-A6C1-C63C8F30C32A}" type="slidenum">
              <a:rPr lang="en-US" smtClean="0"/>
              <a:pPr/>
              <a:t>16</a:t>
            </a:fld>
            <a:endParaRPr lang="en-US" dirty="0"/>
          </a:p>
        </p:txBody>
      </p:sp>
    </p:spTree>
    <p:extLst>
      <p:ext uri="{BB962C8B-B14F-4D97-AF65-F5344CB8AC3E}">
        <p14:creationId xmlns:p14="http://schemas.microsoft.com/office/powerpoint/2010/main" val="1524535257"/>
      </p:ext>
    </p:extLst>
  </p:cSld>
  <p:clrMapOvr>
    <a:masterClrMapping/>
  </p:clrMapOvr>
  <mc:AlternateContent xmlns:mc="http://schemas.openxmlformats.org/markup-compatibility/2006" xmlns:p14="http://schemas.microsoft.com/office/powerpoint/2010/main">
    <mc:Choice Requires="p14">
      <p:transition p14:dur="10">
        <p:wipe/>
      </p:transition>
    </mc:Choice>
    <mc:Fallback xmlns="">
      <p:transition>
        <p:wip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423EC-B8EC-FD0F-08F5-8D744E4FD326}"/>
              </a:ext>
            </a:extLst>
          </p:cNvPr>
          <p:cNvSpPr>
            <a:spLocks noGrp="1"/>
          </p:cNvSpPr>
          <p:nvPr>
            <p:ph type="title"/>
          </p:nvPr>
        </p:nvSpPr>
        <p:spPr/>
        <p:txBody>
          <a:bodyPr/>
          <a:lstStyle/>
          <a:p>
            <a:r>
              <a:rPr lang="en-US" dirty="0"/>
              <a:t>Change of Client</a:t>
            </a:r>
          </a:p>
        </p:txBody>
      </p:sp>
      <p:sp>
        <p:nvSpPr>
          <p:cNvPr id="3" name="Content Placeholder 2">
            <a:extLst>
              <a:ext uri="{FF2B5EF4-FFF2-40B4-BE49-F238E27FC236}">
                <a16:creationId xmlns:a16="http://schemas.microsoft.com/office/drawing/2014/main" id="{090AB4C7-752B-8142-9A44-8E749BFA67E8}"/>
              </a:ext>
            </a:extLst>
          </p:cNvPr>
          <p:cNvSpPr>
            <a:spLocks noGrp="1"/>
          </p:cNvSpPr>
          <p:nvPr>
            <p:ph idx="1"/>
          </p:nvPr>
        </p:nvSpPr>
        <p:spPr/>
        <p:txBody>
          <a:bodyPr>
            <a:normAutofit/>
          </a:bodyPr>
          <a:lstStyle/>
          <a:p>
            <a:r>
              <a:rPr lang="en-US" sz="2800" dirty="0"/>
              <a:t>Sale of stock . . . or assets</a:t>
            </a:r>
          </a:p>
          <a:p>
            <a:r>
              <a:rPr lang="en-US" sz="2800" dirty="0"/>
              <a:t>Bankruptcy, etc.</a:t>
            </a:r>
          </a:p>
          <a:p>
            <a:r>
              <a:rPr lang="en-US" sz="2800" dirty="0"/>
              <a:t>Change of company leadership</a:t>
            </a:r>
          </a:p>
        </p:txBody>
      </p:sp>
      <p:sp>
        <p:nvSpPr>
          <p:cNvPr id="4" name="Slide Number Placeholder 3">
            <a:extLst>
              <a:ext uri="{FF2B5EF4-FFF2-40B4-BE49-F238E27FC236}">
                <a16:creationId xmlns:a16="http://schemas.microsoft.com/office/drawing/2014/main" id="{14166196-0949-F741-AE63-8FA24A8D1590}"/>
              </a:ext>
            </a:extLst>
          </p:cNvPr>
          <p:cNvSpPr>
            <a:spLocks noGrp="1"/>
          </p:cNvSpPr>
          <p:nvPr>
            <p:ph type="sldNum" sz="quarter" idx="12"/>
          </p:nvPr>
        </p:nvSpPr>
        <p:spPr/>
        <p:txBody>
          <a:bodyPr/>
          <a:lstStyle/>
          <a:p>
            <a:fld id="{1C958C03-05A5-B343-A6C1-C63C8F30C32A}" type="slidenum">
              <a:rPr lang="en-US" smtClean="0"/>
              <a:pPr/>
              <a:t>17</a:t>
            </a:fld>
            <a:endParaRPr lang="en-US" dirty="0"/>
          </a:p>
        </p:txBody>
      </p:sp>
    </p:spTree>
    <p:extLst>
      <p:ext uri="{BB962C8B-B14F-4D97-AF65-F5344CB8AC3E}">
        <p14:creationId xmlns:p14="http://schemas.microsoft.com/office/powerpoint/2010/main" val="3030851073"/>
      </p:ext>
    </p:extLst>
  </p:cSld>
  <p:clrMapOvr>
    <a:masterClrMapping/>
  </p:clrMapOvr>
  <mc:AlternateContent xmlns:mc="http://schemas.openxmlformats.org/markup-compatibility/2006" xmlns:p14="http://schemas.microsoft.com/office/powerpoint/2010/main">
    <mc:Choice Requires="p14">
      <p:transition p14:dur="10">
        <p:wipe/>
      </p:transition>
    </mc:Choice>
    <mc:Fallback xmlns="">
      <p:transition>
        <p:wip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4C29F-0066-124C-B0D5-EE46D7BAD2EA}"/>
              </a:ext>
            </a:extLst>
          </p:cNvPr>
          <p:cNvSpPr>
            <a:spLocks noGrp="1"/>
          </p:cNvSpPr>
          <p:nvPr>
            <p:ph type="title"/>
          </p:nvPr>
        </p:nvSpPr>
        <p:spPr/>
        <p:txBody>
          <a:bodyPr>
            <a:normAutofit fontScale="90000"/>
          </a:bodyPr>
          <a:lstStyle/>
          <a:p>
            <a:r>
              <a:rPr lang="en-US" dirty="0"/>
              <a:t>Representing Constituents – </a:t>
            </a:r>
            <a:br>
              <a:rPr lang="en-US" dirty="0"/>
            </a:br>
            <a:r>
              <a:rPr lang="en-US" dirty="0"/>
              <a:t>Rule 4-1.13(g)</a:t>
            </a:r>
          </a:p>
        </p:txBody>
      </p:sp>
      <p:sp>
        <p:nvSpPr>
          <p:cNvPr id="3" name="Content Placeholder 2">
            <a:extLst>
              <a:ext uri="{FF2B5EF4-FFF2-40B4-BE49-F238E27FC236}">
                <a16:creationId xmlns:a16="http://schemas.microsoft.com/office/drawing/2014/main" id="{DB1975B5-6809-5C4F-90E2-46CF7DA55F2E}"/>
              </a:ext>
            </a:extLst>
          </p:cNvPr>
          <p:cNvSpPr>
            <a:spLocks noGrp="1"/>
          </p:cNvSpPr>
          <p:nvPr>
            <p:ph idx="1"/>
          </p:nvPr>
        </p:nvSpPr>
        <p:spPr/>
        <p:txBody>
          <a:bodyPr>
            <a:normAutofit/>
          </a:bodyPr>
          <a:lstStyle/>
          <a:p>
            <a:pPr marL="0" indent="0">
              <a:spcBef>
                <a:spcPts val="0"/>
              </a:spcBef>
              <a:buNone/>
            </a:pPr>
            <a:r>
              <a:rPr lang="en-US" sz="2400" dirty="0"/>
              <a:t>A lawyer representing an organization </a:t>
            </a:r>
            <a:r>
              <a:rPr lang="en-US" sz="2400" dirty="0">
                <a:solidFill>
                  <a:srgbClr val="0432FF"/>
                </a:solidFill>
              </a:rPr>
              <a:t>may also represent any of its directors, officers, employees, members, shareholders or other constituents</a:t>
            </a:r>
            <a:r>
              <a:rPr lang="en-US" sz="2400" dirty="0"/>
              <a:t>, </a:t>
            </a:r>
            <a:r>
              <a:rPr lang="en-US" sz="2400" dirty="0">
                <a:solidFill>
                  <a:srgbClr val="FF0000"/>
                </a:solidFill>
              </a:rPr>
              <a:t>subject to the provisions of Rule 1.7</a:t>
            </a:r>
            <a:r>
              <a:rPr lang="en-US" sz="2400" dirty="0"/>
              <a:t>. If the organization's consent to the dual representation is required by Rule 1.7, the consent shall be given by an appropriate official of the organization other than the individual who is to be represented, or by the shareholders.</a:t>
            </a:r>
          </a:p>
          <a:p>
            <a:pPr marL="0" indent="0">
              <a:spcBef>
                <a:spcPts val="0"/>
              </a:spcBef>
              <a:buNone/>
            </a:pPr>
            <a:endParaRPr lang="en-US" sz="2400" dirty="0"/>
          </a:p>
        </p:txBody>
      </p:sp>
      <p:sp>
        <p:nvSpPr>
          <p:cNvPr id="4" name="Slide Number Placeholder 3">
            <a:extLst>
              <a:ext uri="{FF2B5EF4-FFF2-40B4-BE49-F238E27FC236}">
                <a16:creationId xmlns:a16="http://schemas.microsoft.com/office/drawing/2014/main" id="{A117E9D8-33A0-4349-8A92-628ABBAA2035}"/>
              </a:ext>
            </a:extLst>
          </p:cNvPr>
          <p:cNvSpPr>
            <a:spLocks noGrp="1"/>
          </p:cNvSpPr>
          <p:nvPr>
            <p:ph type="sldNum" sz="quarter" idx="12"/>
          </p:nvPr>
        </p:nvSpPr>
        <p:spPr/>
        <p:txBody>
          <a:bodyPr/>
          <a:lstStyle/>
          <a:p>
            <a:fld id="{1C958C03-05A5-B343-A6C1-C63C8F30C32A}" type="slidenum">
              <a:rPr lang="en-US" smtClean="0"/>
              <a:pPr/>
              <a:t>18</a:t>
            </a:fld>
            <a:endParaRPr lang="en-US" dirty="0"/>
          </a:p>
        </p:txBody>
      </p:sp>
    </p:spTree>
    <p:extLst>
      <p:ext uri="{BB962C8B-B14F-4D97-AF65-F5344CB8AC3E}">
        <p14:creationId xmlns:p14="http://schemas.microsoft.com/office/powerpoint/2010/main" val="608023475"/>
      </p:ext>
    </p:extLst>
  </p:cSld>
  <p:clrMapOvr>
    <a:masterClrMapping/>
  </p:clrMapOvr>
  <mc:AlternateContent xmlns:mc="http://schemas.openxmlformats.org/markup-compatibility/2006" xmlns:p14="http://schemas.microsoft.com/office/powerpoint/2010/main">
    <mc:Choice Requires="p14">
      <p:transition p14:dur="10">
        <p:wipe/>
      </p:transition>
    </mc:Choice>
    <mc:Fallback xmlns="">
      <p:transition>
        <p:wip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36607-AE8A-8A4B-A6C8-59DC05F56108}"/>
              </a:ext>
            </a:extLst>
          </p:cNvPr>
          <p:cNvSpPr>
            <a:spLocks noGrp="1"/>
          </p:cNvSpPr>
          <p:nvPr>
            <p:ph type="title"/>
          </p:nvPr>
        </p:nvSpPr>
        <p:spPr/>
        <p:txBody>
          <a:bodyPr>
            <a:noAutofit/>
          </a:bodyPr>
          <a:lstStyle/>
          <a:p>
            <a:r>
              <a:rPr lang="en-US" sz="3800" dirty="0"/>
              <a:t>Warning Unrepresented Constituents – Rule 1.13(f)</a:t>
            </a:r>
          </a:p>
        </p:txBody>
      </p:sp>
      <p:sp>
        <p:nvSpPr>
          <p:cNvPr id="3" name="Content Placeholder 2">
            <a:extLst>
              <a:ext uri="{FF2B5EF4-FFF2-40B4-BE49-F238E27FC236}">
                <a16:creationId xmlns:a16="http://schemas.microsoft.com/office/drawing/2014/main" id="{1B33585F-E691-0445-9619-797CD7CC4F65}"/>
              </a:ext>
            </a:extLst>
          </p:cNvPr>
          <p:cNvSpPr>
            <a:spLocks noGrp="1"/>
          </p:cNvSpPr>
          <p:nvPr>
            <p:ph idx="1"/>
          </p:nvPr>
        </p:nvSpPr>
        <p:spPr/>
        <p:txBody>
          <a:bodyPr>
            <a:normAutofit/>
          </a:bodyPr>
          <a:lstStyle/>
          <a:p>
            <a:pPr marL="0" indent="0">
              <a:spcBef>
                <a:spcPts val="0"/>
              </a:spcBef>
              <a:buNone/>
            </a:pPr>
            <a:r>
              <a:rPr lang="en-US" sz="2800" dirty="0"/>
              <a:t>In dealing with an organization's directors, officers, employees, members, shareholders or other constituents, </a:t>
            </a:r>
            <a:r>
              <a:rPr lang="en-US" sz="2800" dirty="0">
                <a:solidFill>
                  <a:srgbClr val="0432FF"/>
                </a:solidFill>
              </a:rPr>
              <a:t>a lawyer shall explain the identity of the client </a:t>
            </a:r>
            <a:r>
              <a:rPr lang="en-US" sz="2800" dirty="0"/>
              <a:t>when the lawyer knows or reasonably should know that the </a:t>
            </a:r>
            <a:r>
              <a:rPr lang="en-US" sz="2800" dirty="0">
                <a:solidFill>
                  <a:srgbClr val="0432FF"/>
                </a:solidFill>
              </a:rPr>
              <a:t>organization's interests are adverse to those of the constituents </a:t>
            </a:r>
            <a:r>
              <a:rPr lang="en-US" sz="2800" dirty="0"/>
              <a:t>with whom the lawyer is dealing.</a:t>
            </a:r>
          </a:p>
        </p:txBody>
      </p:sp>
      <p:sp>
        <p:nvSpPr>
          <p:cNvPr id="4" name="Slide Number Placeholder 3">
            <a:extLst>
              <a:ext uri="{FF2B5EF4-FFF2-40B4-BE49-F238E27FC236}">
                <a16:creationId xmlns:a16="http://schemas.microsoft.com/office/drawing/2014/main" id="{72ECD228-4D8F-7048-B13B-E870575A31DE}"/>
              </a:ext>
            </a:extLst>
          </p:cNvPr>
          <p:cNvSpPr>
            <a:spLocks noGrp="1"/>
          </p:cNvSpPr>
          <p:nvPr>
            <p:ph type="sldNum" sz="quarter" idx="12"/>
          </p:nvPr>
        </p:nvSpPr>
        <p:spPr/>
        <p:txBody>
          <a:bodyPr/>
          <a:lstStyle/>
          <a:p>
            <a:fld id="{1C958C03-05A5-B343-A6C1-C63C8F30C32A}" type="slidenum">
              <a:rPr lang="en-US" smtClean="0"/>
              <a:pPr/>
              <a:t>19</a:t>
            </a:fld>
            <a:endParaRPr lang="en-US" dirty="0"/>
          </a:p>
        </p:txBody>
      </p:sp>
    </p:spTree>
    <p:extLst>
      <p:ext uri="{BB962C8B-B14F-4D97-AF65-F5344CB8AC3E}">
        <p14:creationId xmlns:p14="http://schemas.microsoft.com/office/powerpoint/2010/main" val="2930805506"/>
      </p:ext>
    </p:extLst>
  </p:cSld>
  <p:clrMapOvr>
    <a:masterClrMapping/>
  </p:clrMapOvr>
  <mc:AlternateContent xmlns:mc="http://schemas.openxmlformats.org/markup-compatibility/2006" xmlns:p14="http://schemas.microsoft.com/office/powerpoint/2010/main">
    <mc:Choice Requires="p14">
      <p:transition p14:dur="10">
        <p:wipe/>
      </p:transition>
    </mc:Choice>
    <mc:Fallback xmlns="">
      <p:transition>
        <p:wip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F7007D8-0C0A-8A4E-A22E-72708E2A7B91}"/>
              </a:ext>
            </a:extLst>
          </p:cNvPr>
          <p:cNvSpPr>
            <a:spLocks noGrp="1"/>
          </p:cNvSpPr>
          <p:nvPr>
            <p:ph type="sldNum" sz="quarter" idx="12"/>
          </p:nvPr>
        </p:nvSpPr>
        <p:spPr/>
        <p:txBody>
          <a:bodyPr/>
          <a:lstStyle/>
          <a:p>
            <a:fld id="{FE704B8E-BA6C-F74F-AE0B-6C5588E71FCF}" type="slidenum">
              <a:rPr lang="en-US" smtClean="0"/>
              <a:pPr/>
              <a:t>2</a:t>
            </a:fld>
            <a:endParaRPr lang="en-US" dirty="0"/>
          </a:p>
        </p:txBody>
      </p:sp>
      <p:sp>
        <p:nvSpPr>
          <p:cNvPr id="3" name="Title 2">
            <a:extLst>
              <a:ext uri="{FF2B5EF4-FFF2-40B4-BE49-F238E27FC236}">
                <a16:creationId xmlns:a16="http://schemas.microsoft.com/office/drawing/2014/main" id="{628F8019-CD0E-1A47-A4EF-471F5C5A1587}"/>
              </a:ext>
            </a:extLst>
          </p:cNvPr>
          <p:cNvSpPr>
            <a:spLocks noGrp="1"/>
          </p:cNvSpPr>
          <p:nvPr>
            <p:ph type="ctrTitle"/>
          </p:nvPr>
        </p:nvSpPr>
        <p:spPr>
          <a:xfrm>
            <a:off x="555585" y="147753"/>
            <a:ext cx="8218025" cy="1156785"/>
          </a:xfrm>
        </p:spPr>
        <p:txBody>
          <a:bodyPr>
            <a:normAutofit/>
          </a:bodyPr>
          <a:lstStyle/>
          <a:p>
            <a:r>
              <a:rPr lang="en-US" sz="4000" dirty="0"/>
              <a:t>Connectivity/Technical Issues</a:t>
            </a:r>
          </a:p>
        </p:txBody>
      </p:sp>
      <p:sp>
        <p:nvSpPr>
          <p:cNvPr id="4" name="Subtitle 3">
            <a:extLst>
              <a:ext uri="{FF2B5EF4-FFF2-40B4-BE49-F238E27FC236}">
                <a16:creationId xmlns:a16="http://schemas.microsoft.com/office/drawing/2014/main" id="{E6BD60C0-1FD0-2548-9F44-CC10EE9FE83E}"/>
              </a:ext>
            </a:extLst>
          </p:cNvPr>
          <p:cNvSpPr>
            <a:spLocks noGrp="1"/>
          </p:cNvSpPr>
          <p:nvPr>
            <p:ph type="subTitle" idx="1"/>
          </p:nvPr>
        </p:nvSpPr>
        <p:spPr>
          <a:xfrm>
            <a:off x="190501" y="1389300"/>
            <a:ext cx="8717972" cy="4881109"/>
          </a:xfrm>
        </p:spPr>
        <p:txBody>
          <a:bodyPr>
            <a:normAutofit/>
          </a:bodyPr>
          <a:lstStyle/>
          <a:p>
            <a:pPr>
              <a:spcBef>
                <a:spcPts val="0"/>
              </a:spcBef>
              <a:spcAft>
                <a:spcPts val="600"/>
              </a:spcAft>
            </a:pPr>
            <a:r>
              <a:rPr lang="en-US" sz="2000" b="1" i="1" u="sng" dirty="0"/>
              <a:t>Audio Issues</a:t>
            </a:r>
            <a:r>
              <a:rPr lang="en-US" sz="2000" b="1" i="1" dirty="0"/>
              <a:t> </a:t>
            </a:r>
            <a:r>
              <a:rPr lang="en-US" sz="2000" dirty="0"/>
              <a:t>– If you have audio issues on computer, please try accessing by phone at</a:t>
            </a:r>
          </a:p>
          <a:p>
            <a:pPr marL="0" indent="0" algn="ctr">
              <a:spcBef>
                <a:spcPts val="0"/>
              </a:spcBef>
              <a:spcAft>
                <a:spcPts val="600"/>
              </a:spcAft>
              <a:buNone/>
            </a:pPr>
            <a:r>
              <a:rPr lang="en-US" sz="2000" b="1" dirty="0">
                <a:solidFill>
                  <a:srgbClr val="FFFF00"/>
                </a:solidFill>
              </a:rPr>
              <a:t> (701) 801-6121</a:t>
            </a:r>
          </a:p>
          <a:p>
            <a:pPr marL="0" indent="0" algn="ctr">
              <a:spcBef>
                <a:spcPts val="0"/>
              </a:spcBef>
              <a:spcAft>
                <a:spcPts val="1800"/>
              </a:spcAft>
              <a:buNone/>
            </a:pPr>
            <a:r>
              <a:rPr lang="en-US" sz="2000" b="1" dirty="0">
                <a:solidFill>
                  <a:srgbClr val="FFFF00"/>
                </a:solidFill>
              </a:rPr>
              <a:t>**No Access Code Required**</a:t>
            </a:r>
            <a:endParaRPr lang="en-US" sz="2000" b="1" i="1" u="sng" dirty="0"/>
          </a:p>
          <a:p>
            <a:pPr>
              <a:spcBef>
                <a:spcPts val="0"/>
              </a:spcBef>
              <a:spcAft>
                <a:spcPts val="1800"/>
              </a:spcAft>
            </a:pPr>
            <a:r>
              <a:rPr lang="en-US" sz="2000" dirty="0"/>
              <a:t>If problems persist</a:t>
            </a:r>
            <a:r>
              <a:rPr lang="en-US" sz="2000" b="1" dirty="0"/>
              <a:t>, </a:t>
            </a:r>
            <a:r>
              <a:rPr lang="en-US" sz="2000" dirty="0"/>
              <a:t>contact Paige Tungate at </a:t>
            </a:r>
            <a:r>
              <a:rPr lang="en-US" sz="2000" dirty="0">
                <a:solidFill>
                  <a:srgbClr val="FFFF00"/>
                </a:solidFill>
                <a:hlinkClick r:id="rId2">
                  <a:extLst>
                    <a:ext uri="{A12FA001-AC4F-418D-AE19-62706E023703}">
                      <ahyp:hlinkClr xmlns:ahyp="http://schemas.microsoft.com/office/drawing/2018/hyperlinkcolor" val="tx"/>
                    </a:ext>
                  </a:extLst>
                </a:hlinkClick>
              </a:rPr>
              <a:t>ptungate@DowneyLawGroup.com</a:t>
            </a:r>
            <a:endParaRPr lang="en-US" sz="2000" b="1" i="1" u="sng" dirty="0"/>
          </a:p>
          <a:p>
            <a:pPr>
              <a:spcBef>
                <a:spcPts val="0"/>
              </a:spcBef>
              <a:spcAft>
                <a:spcPts val="1800"/>
              </a:spcAft>
            </a:pPr>
            <a:r>
              <a:rPr lang="en-US" sz="2000" b="1" i="1" u="sng" dirty="0"/>
              <a:t>Watch</a:t>
            </a:r>
            <a:r>
              <a:rPr lang="en-US" sz="2000" i="1" dirty="0"/>
              <a:t> </a:t>
            </a:r>
            <a:r>
              <a:rPr lang="en-US" sz="2000" dirty="0"/>
              <a:t>the slides at </a:t>
            </a:r>
            <a:r>
              <a:rPr lang="en-US" sz="2000" dirty="0">
                <a:solidFill>
                  <a:srgbClr val="FFFF00"/>
                </a:solidFill>
                <a:hlinkClick r:id="rId3">
                  <a:extLst>
                    <a:ext uri="{A12FA001-AC4F-418D-AE19-62706E023703}">
                      <ahyp:hlinkClr xmlns:ahyp="http://schemas.microsoft.com/office/drawing/2018/hyperlinkcolor" val="tx"/>
                    </a:ext>
                  </a:extLst>
                </a:hlinkClick>
              </a:rPr>
              <a:t>https://join.freeconferencecall.com/downeycle</a:t>
            </a:r>
            <a:endParaRPr lang="en-US" sz="2000" i="1" u="sng" dirty="0"/>
          </a:p>
          <a:p>
            <a:pPr>
              <a:spcBef>
                <a:spcPts val="0"/>
              </a:spcBef>
              <a:spcAft>
                <a:spcPts val="1800"/>
              </a:spcAft>
            </a:pPr>
            <a:r>
              <a:rPr lang="en-US" sz="2000" b="1" i="1" u="sng" dirty="0"/>
              <a:t>Download</a:t>
            </a:r>
            <a:r>
              <a:rPr lang="en-US" sz="2000" b="1" i="1" dirty="0"/>
              <a:t> </a:t>
            </a:r>
            <a:r>
              <a:rPr lang="en-US" sz="2000" i="1" dirty="0"/>
              <a:t> </a:t>
            </a:r>
            <a:r>
              <a:rPr lang="en-US" sz="2000" dirty="0"/>
              <a:t>the slides at </a:t>
            </a:r>
            <a:r>
              <a:rPr lang="en-US" sz="2000" dirty="0">
                <a:solidFill>
                  <a:srgbClr val="FFFF00"/>
                </a:solidFill>
                <a:hlinkClick r:id="rId4">
                  <a:extLst>
                    <a:ext uri="{A12FA001-AC4F-418D-AE19-62706E023703}">
                      <ahyp:hlinkClr xmlns:ahyp="http://schemas.microsoft.com/office/drawing/2018/hyperlinkcolor" val="tx"/>
                    </a:ext>
                  </a:extLst>
                </a:hlinkClick>
              </a:rPr>
              <a:t>http://www.downeyethicscle.com/</a:t>
            </a:r>
            <a:endParaRPr lang="en-US" sz="2000" b="1" i="1" u="sng" dirty="0"/>
          </a:p>
          <a:p>
            <a:pPr>
              <a:spcBef>
                <a:spcPts val="0"/>
              </a:spcBef>
              <a:spcAft>
                <a:spcPts val="1800"/>
              </a:spcAft>
            </a:pPr>
            <a:r>
              <a:rPr lang="en-US" sz="2000" b="1" i="1" u="sng" dirty="0"/>
              <a:t>Questions</a:t>
            </a:r>
            <a:r>
              <a:rPr lang="en-US" sz="2000" dirty="0"/>
              <a:t> – Please submit questions during the program through CHAT or during or after the program by emailing Paige Tungate at </a:t>
            </a:r>
            <a:r>
              <a:rPr lang="en-US" sz="2000" dirty="0">
                <a:solidFill>
                  <a:srgbClr val="FFFF00"/>
                </a:solidFill>
                <a:hlinkClick r:id="rId2">
                  <a:extLst>
                    <a:ext uri="{A12FA001-AC4F-418D-AE19-62706E023703}">
                      <ahyp:hlinkClr xmlns:ahyp="http://schemas.microsoft.com/office/drawing/2018/hyperlinkcolor" val="tx"/>
                    </a:ext>
                  </a:extLst>
                </a:hlinkClick>
              </a:rPr>
              <a:t>ptungate@DowneyLawGroup.com</a:t>
            </a:r>
            <a:endParaRPr lang="en-US" sz="2000" dirty="0"/>
          </a:p>
          <a:p>
            <a:pPr marL="457200" indent="-457200">
              <a:lnSpc>
                <a:spcPct val="110000"/>
              </a:lnSpc>
              <a:spcBef>
                <a:spcPts val="0"/>
              </a:spcBef>
              <a:buFont typeface="Arial" panose="020B0604020202020204" pitchFamily="34" charset="0"/>
              <a:buChar char="•"/>
            </a:pPr>
            <a:endParaRPr lang="en-US" sz="1200" dirty="0"/>
          </a:p>
        </p:txBody>
      </p:sp>
    </p:spTree>
    <p:extLst>
      <p:ext uri="{BB962C8B-B14F-4D97-AF65-F5344CB8AC3E}">
        <p14:creationId xmlns:p14="http://schemas.microsoft.com/office/powerpoint/2010/main" val="2752429469"/>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4193A-2E1B-8B48-9338-A17924B1C75B}"/>
              </a:ext>
            </a:extLst>
          </p:cNvPr>
          <p:cNvSpPr>
            <a:spLocks noGrp="1"/>
          </p:cNvSpPr>
          <p:nvPr>
            <p:ph type="title"/>
          </p:nvPr>
        </p:nvSpPr>
        <p:spPr/>
        <p:txBody>
          <a:bodyPr>
            <a:normAutofit fontScale="90000"/>
          </a:bodyPr>
          <a:lstStyle/>
          <a:p>
            <a:r>
              <a:rPr lang="en-US" sz="4000" dirty="0"/>
              <a:t>Tests for Scope of Corporate Representation</a:t>
            </a:r>
          </a:p>
        </p:txBody>
      </p:sp>
      <p:sp>
        <p:nvSpPr>
          <p:cNvPr id="3" name="Content Placeholder 2">
            <a:extLst>
              <a:ext uri="{FF2B5EF4-FFF2-40B4-BE49-F238E27FC236}">
                <a16:creationId xmlns:a16="http://schemas.microsoft.com/office/drawing/2014/main" id="{6C138148-40A8-D746-82C2-34EA4433527E}"/>
              </a:ext>
            </a:extLst>
          </p:cNvPr>
          <p:cNvSpPr>
            <a:spLocks noGrp="1"/>
          </p:cNvSpPr>
          <p:nvPr>
            <p:ph idx="1"/>
          </p:nvPr>
        </p:nvSpPr>
        <p:spPr/>
        <p:txBody>
          <a:bodyPr>
            <a:normAutofit/>
          </a:bodyPr>
          <a:lstStyle/>
          <a:p>
            <a:r>
              <a:rPr lang="en-US" sz="3200" dirty="0"/>
              <a:t>“Upjohn” test – communications reasonably necessary for representation are privileged</a:t>
            </a:r>
          </a:p>
          <a:p>
            <a:endParaRPr lang="en-US" sz="3200" dirty="0"/>
          </a:p>
          <a:p>
            <a:r>
              <a:rPr lang="en-US" sz="3200" dirty="0"/>
              <a:t>“Control Group” test – only communications with the control group are privileged </a:t>
            </a:r>
          </a:p>
          <a:p>
            <a:pPr lvl="1"/>
            <a:r>
              <a:rPr lang="en-US" sz="2800" dirty="0"/>
              <a:t>Followed in Illinois and a few other states</a:t>
            </a:r>
          </a:p>
        </p:txBody>
      </p:sp>
      <p:sp>
        <p:nvSpPr>
          <p:cNvPr id="4" name="Slide Number Placeholder 3">
            <a:extLst>
              <a:ext uri="{FF2B5EF4-FFF2-40B4-BE49-F238E27FC236}">
                <a16:creationId xmlns:a16="http://schemas.microsoft.com/office/drawing/2014/main" id="{B73B5FB3-1533-474F-87DB-8F19204611B8}"/>
              </a:ext>
            </a:extLst>
          </p:cNvPr>
          <p:cNvSpPr>
            <a:spLocks noGrp="1"/>
          </p:cNvSpPr>
          <p:nvPr>
            <p:ph type="sldNum" sz="quarter" idx="12"/>
          </p:nvPr>
        </p:nvSpPr>
        <p:spPr/>
        <p:txBody>
          <a:bodyPr/>
          <a:lstStyle/>
          <a:p>
            <a:fld id="{1C958C03-05A5-B343-A6C1-C63C8F30C32A}" type="slidenum">
              <a:rPr lang="en-US" smtClean="0"/>
              <a:pPr/>
              <a:t>20</a:t>
            </a:fld>
            <a:endParaRPr lang="en-US" dirty="0"/>
          </a:p>
        </p:txBody>
      </p:sp>
    </p:spTree>
    <p:extLst>
      <p:ext uri="{BB962C8B-B14F-4D97-AF65-F5344CB8AC3E}">
        <p14:creationId xmlns:p14="http://schemas.microsoft.com/office/powerpoint/2010/main" val="1646925075"/>
      </p:ext>
    </p:extLst>
  </p:cSld>
  <p:clrMapOvr>
    <a:masterClrMapping/>
  </p:clrMapOvr>
  <mc:AlternateContent xmlns:mc="http://schemas.openxmlformats.org/markup-compatibility/2006" xmlns:p14="http://schemas.microsoft.com/office/powerpoint/2010/main">
    <mc:Choice Requires="p14">
      <p:transition p14:dur="10">
        <p:wipe/>
      </p:transition>
    </mc:Choice>
    <mc:Fallback xmlns="">
      <p:transition>
        <p:wip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B2EB1-0976-F644-96A6-7217E1D436A5}"/>
              </a:ext>
            </a:extLst>
          </p:cNvPr>
          <p:cNvSpPr>
            <a:spLocks noGrp="1"/>
          </p:cNvSpPr>
          <p:nvPr>
            <p:ph type="title"/>
          </p:nvPr>
        </p:nvSpPr>
        <p:spPr/>
        <p:txBody>
          <a:bodyPr/>
          <a:lstStyle/>
          <a:p>
            <a:r>
              <a:rPr lang="en-US" dirty="0"/>
              <a:t>“Upjohn” Warning</a:t>
            </a:r>
          </a:p>
        </p:txBody>
      </p:sp>
      <p:sp>
        <p:nvSpPr>
          <p:cNvPr id="3" name="Content Placeholder 2">
            <a:extLst>
              <a:ext uri="{FF2B5EF4-FFF2-40B4-BE49-F238E27FC236}">
                <a16:creationId xmlns:a16="http://schemas.microsoft.com/office/drawing/2014/main" id="{ABB4BC33-24BF-5E48-AFAB-8305D38071EF}"/>
              </a:ext>
            </a:extLst>
          </p:cNvPr>
          <p:cNvSpPr>
            <a:spLocks noGrp="1"/>
          </p:cNvSpPr>
          <p:nvPr>
            <p:ph idx="1"/>
          </p:nvPr>
        </p:nvSpPr>
        <p:spPr>
          <a:xfrm>
            <a:off x="457200" y="1471410"/>
            <a:ext cx="8229600" cy="4525963"/>
          </a:xfrm>
        </p:spPr>
        <p:txBody>
          <a:bodyPr>
            <a:normAutofit/>
          </a:bodyPr>
          <a:lstStyle/>
          <a:p>
            <a:pPr>
              <a:lnSpc>
                <a:spcPct val="110000"/>
              </a:lnSpc>
              <a:spcAft>
                <a:spcPts val="1800"/>
              </a:spcAft>
            </a:pPr>
            <a:r>
              <a:rPr lang="en-US" sz="2400" dirty="0">
                <a:solidFill>
                  <a:srgbClr val="0033FF"/>
                </a:solidFill>
              </a:rPr>
              <a:t>Identity of client </a:t>
            </a:r>
            <a:r>
              <a:rPr lang="en-US" sz="2400" dirty="0"/>
              <a:t>– “I represent the Company. I am not your attorney.”</a:t>
            </a:r>
          </a:p>
          <a:p>
            <a:pPr>
              <a:lnSpc>
                <a:spcPct val="110000"/>
              </a:lnSpc>
              <a:spcAft>
                <a:spcPts val="1800"/>
              </a:spcAft>
            </a:pPr>
            <a:r>
              <a:rPr lang="en-US" sz="2400" dirty="0">
                <a:solidFill>
                  <a:srgbClr val="0033FF"/>
                </a:solidFill>
              </a:rPr>
              <a:t>Explanation of privilege and confidentiality </a:t>
            </a:r>
            <a:r>
              <a:rPr lang="en-US" sz="2400" dirty="0"/>
              <a:t>– “Our communications are privileged and confidential. But the Company controls whether the communications will be disclosed.”</a:t>
            </a:r>
          </a:p>
          <a:p>
            <a:pPr>
              <a:lnSpc>
                <a:spcPct val="110000"/>
              </a:lnSpc>
              <a:spcAft>
                <a:spcPts val="1800"/>
              </a:spcAft>
            </a:pPr>
            <a:r>
              <a:rPr lang="en-US" sz="2400" dirty="0">
                <a:solidFill>
                  <a:srgbClr val="0033FF"/>
                </a:solidFill>
              </a:rPr>
              <a:t>Discussion of possible counsel </a:t>
            </a:r>
            <a:r>
              <a:rPr lang="en-US" sz="2400" dirty="0"/>
              <a:t>– “You may want to hire your own counsel” or “I may be able to represent you.” (Consult Rule 4-1.13) </a:t>
            </a:r>
          </a:p>
          <a:p>
            <a:endParaRPr lang="en-US" sz="2400" dirty="0"/>
          </a:p>
        </p:txBody>
      </p:sp>
      <p:sp>
        <p:nvSpPr>
          <p:cNvPr id="4" name="Slide Number Placeholder 3">
            <a:extLst>
              <a:ext uri="{FF2B5EF4-FFF2-40B4-BE49-F238E27FC236}">
                <a16:creationId xmlns:a16="http://schemas.microsoft.com/office/drawing/2014/main" id="{AD4A3837-6A76-B44B-BF7B-BDB7642728CA}"/>
              </a:ext>
            </a:extLst>
          </p:cNvPr>
          <p:cNvSpPr>
            <a:spLocks noGrp="1"/>
          </p:cNvSpPr>
          <p:nvPr>
            <p:ph type="sldNum" sz="quarter" idx="12"/>
          </p:nvPr>
        </p:nvSpPr>
        <p:spPr/>
        <p:txBody>
          <a:bodyPr/>
          <a:lstStyle/>
          <a:p>
            <a:fld id="{1C958C03-05A5-B343-A6C1-C63C8F30C32A}" type="slidenum">
              <a:rPr lang="en-US" smtClean="0"/>
              <a:pPr/>
              <a:t>21</a:t>
            </a:fld>
            <a:endParaRPr lang="en-US" dirty="0"/>
          </a:p>
        </p:txBody>
      </p:sp>
    </p:spTree>
    <p:extLst>
      <p:ext uri="{BB962C8B-B14F-4D97-AF65-F5344CB8AC3E}">
        <p14:creationId xmlns:p14="http://schemas.microsoft.com/office/powerpoint/2010/main" val="1637607452"/>
      </p:ext>
    </p:extLst>
  </p:cSld>
  <p:clrMapOvr>
    <a:masterClrMapping/>
  </p:clrMapOvr>
  <mc:AlternateContent xmlns:mc="http://schemas.openxmlformats.org/markup-compatibility/2006" xmlns:p14="http://schemas.microsoft.com/office/powerpoint/2010/main">
    <mc:Choice Requires="p14">
      <p:transition p14:dur="10">
        <p:wipe/>
      </p:transition>
    </mc:Choice>
    <mc:Fallback xmlns="">
      <p:transition>
        <p:wip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B970D-F9D9-934C-99BD-75345FB99096}"/>
              </a:ext>
            </a:extLst>
          </p:cNvPr>
          <p:cNvSpPr>
            <a:spLocks noGrp="1"/>
          </p:cNvSpPr>
          <p:nvPr>
            <p:ph type="title"/>
          </p:nvPr>
        </p:nvSpPr>
        <p:spPr/>
        <p:txBody>
          <a:bodyPr/>
          <a:lstStyle/>
          <a:p>
            <a:r>
              <a:rPr lang="en-US" dirty="0"/>
              <a:t>Missouri Informal Opinion 2021-05</a:t>
            </a:r>
          </a:p>
        </p:txBody>
      </p:sp>
      <p:sp>
        <p:nvSpPr>
          <p:cNvPr id="3" name="Content Placeholder 2">
            <a:extLst>
              <a:ext uri="{FF2B5EF4-FFF2-40B4-BE49-F238E27FC236}">
                <a16:creationId xmlns:a16="http://schemas.microsoft.com/office/drawing/2014/main" id="{7F7882A2-C725-E94B-A82D-0D3894F6DF59}"/>
              </a:ext>
            </a:extLst>
          </p:cNvPr>
          <p:cNvSpPr>
            <a:spLocks noGrp="1"/>
          </p:cNvSpPr>
          <p:nvPr>
            <p:ph idx="1"/>
          </p:nvPr>
        </p:nvSpPr>
        <p:spPr/>
        <p:txBody>
          <a:bodyPr>
            <a:normAutofit fontScale="55000" lnSpcReduction="20000"/>
          </a:bodyPr>
          <a:lstStyle/>
          <a:p>
            <a:pPr marL="0" indent="0">
              <a:lnSpc>
                <a:spcPct val="120000"/>
              </a:lnSpc>
              <a:spcBef>
                <a:spcPts val="0"/>
              </a:spcBef>
              <a:spcAft>
                <a:spcPts val="1200"/>
              </a:spcAft>
              <a:buNone/>
            </a:pPr>
            <a:r>
              <a:rPr lang="en-US" b="1" dirty="0"/>
              <a:t>Question:</a:t>
            </a:r>
            <a:r>
              <a:rPr lang="en-US" dirty="0"/>
              <a:t> Company and Manager have been named as Defendants in a wrongful termination suit filed by Former Employee. </a:t>
            </a:r>
          </a:p>
          <a:p>
            <a:pPr marL="0" indent="0">
              <a:lnSpc>
                <a:spcPct val="120000"/>
              </a:lnSpc>
              <a:spcBef>
                <a:spcPts val="0"/>
              </a:spcBef>
              <a:spcAft>
                <a:spcPts val="1200"/>
              </a:spcAft>
              <a:buNone/>
            </a:pPr>
            <a:r>
              <a:rPr lang="en-US" dirty="0"/>
              <a:t>Attorney represents Company in the matter through CEO as the duly authorized constituent of Company. </a:t>
            </a:r>
          </a:p>
          <a:p>
            <a:pPr marL="0" indent="0">
              <a:lnSpc>
                <a:spcPct val="120000"/>
              </a:lnSpc>
              <a:spcBef>
                <a:spcPts val="0"/>
              </a:spcBef>
              <a:spcAft>
                <a:spcPts val="1200"/>
              </a:spcAft>
              <a:buNone/>
            </a:pPr>
            <a:r>
              <a:rPr lang="en-US" dirty="0"/>
              <a:t>Former Employee alleges misconduct by Manager, but Company denies such misconduct on the part of Manager. </a:t>
            </a:r>
          </a:p>
          <a:p>
            <a:pPr marL="0" indent="0">
              <a:lnSpc>
                <a:spcPct val="120000"/>
              </a:lnSpc>
              <a:spcBef>
                <a:spcPts val="0"/>
              </a:spcBef>
              <a:spcAft>
                <a:spcPts val="1200"/>
              </a:spcAft>
              <a:buNone/>
            </a:pPr>
            <a:r>
              <a:rPr lang="en-US" dirty="0"/>
              <a:t>Company, through CEO, has asked Attorney also to represent Manager, and will pay Attorney’s fees for both representations. May Attorney represent both Company and Manager in the matter? </a:t>
            </a:r>
          </a:p>
        </p:txBody>
      </p:sp>
      <p:sp>
        <p:nvSpPr>
          <p:cNvPr id="4" name="Slide Number Placeholder 3">
            <a:extLst>
              <a:ext uri="{FF2B5EF4-FFF2-40B4-BE49-F238E27FC236}">
                <a16:creationId xmlns:a16="http://schemas.microsoft.com/office/drawing/2014/main" id="{8EFF24D2-86E8-3D47-8044-5A61D028CC9B}"/>
              </a:ext>
            </a:extLst>
          </p:cNvPr>
          <p:cNvSpPr>
            <a:spLocks noGrp="1"/>
          </p:cNvSpPr>
          <p:nvPr>
            <p:ph type="sldNum" sz="quarter" idx="12"/>
          </p:nvPr>
        </p:nvSpPr>
        <p:spPr/>
        <p:txBody>
          <a:bodyPr/>
          <a:lstStyle/>
          <a:p>
            <a:fld id="{1C958C03-05A5-B343-A6C1-C63C8F30C32A}" type="slidenum">
              <a:rPr lang="en-US" smtClean="0"/>
              <a:pPr/>
              <a:t>22</a:t>
            </a:fld>
            <a:endParaRPr lang="en-US" dirty="0"/>
          </a:p>
        </p:txBody>
      </p:sp>
    </p:spTree>
    <p:extLst>
      <p:ext uri="{BB962C8B-B14F-4D97-AF65-F5344CB8AC3E}">
        <p14:creationId xmlns:p14="http://schemas.microsoft.com/office/powerpoint/2010/main" val="718609696"/>
      </p:ext>
    </p:extLst>
  </p:cSld>
  <p:clrMapOvr>
    <a:masterClrMapping/>
  </p:clrMapOvr>
  <mc:AlternateContent xmlns:mc="http://schemas.openxmlformats.org/markup-compatibility/2006" xmlns:p14="http://schemas.microsoft.com/office/powerpoint/2010/main">
    <mc:Choice Requires="p14">
      <p:transition p14:dur="10">
        <p:wipe/>
      </p:transition>
    </mc:Choice>
    <mc:Fallback xmlns="">
      <p:transition>
        <p:wip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B970D-F9D9-934C-99BD-75345FB99096}"/>
              </a:ext>
            </a:extLst>
          </p:cNvPr>
          <p:cNvSpPr>
            <a:spLocks noGrp="1"/>
          </p:cNvSpPr>
          <p:nvPr>
            <p:ph type="title"/>
          </p:nvPr>
        </p:nvSpPr>
        <p:spPr/>
        <p:txBody>
          <a:bodyPr/>
          <a:lstStyle/>
          <a:p>
            <a:r>
              <a:rPr lang="en-US" dirty="0"/>
              <a:t>Missouri Informal Opinion 2021-05</a:t>
            </a:r>
          </a:p>
        </p:txBody>
      </p:sp>
      <p:sp>
        <p:nvSpPr>
          <p:cNvPr id="3" name="Content Placeholder 2">
            <a:extLst>
              <a:ext uri="{FF2B5EF4-FFF2-40B4-BE49-F238E27FC236}">
                <a16:creationId xmlns:a16="http://schemas.microsoft.com/office/drawing/2014/main" id="{7F7882A2-C725-E94B-A82D-0D3894F6DF59}"/>
              </a:ext>
            </a:extLst>
          </p:cNvPr>
          <p:cNvSpPr>
            <a:spLocks noGrp="1"/>
          </p:cNvSpPr>
          <p:nvPr>
            <p:ph idx="1"/>
          </p:nvPr>
        </p:nvSpPr>
        <p:spPr/>
        <p:txBody>
          <a:bodyPr>
            <a:normAutofit/>
          </a:bodyPr>
          <a:lstStyle/>
          <a:p>
            <a:pPr marL="0" indent="0">
              <a:lnSpc>
                <a:spcPct val="120000"/>
              </a:lnSpc>
              <a:spcBef>
                <a:spcPts val="0"/>
              </a:spcBef>
              <a:buNone/>
            </a:pPr>
            <a:r>
              <a:rPr lang="en-US" sz="1400" b="1" dirty="0"/>
              <a:t>Answer:</a:t>
            </a:r>
            <a:r>
              <a:rPr lang="en-US" sz="1400" dirty="0"/>
              <a:t> Attorney representing Company may also represent Manager subject to Rule 4-1.7 Conflict of Interest: Current Clients. Rule 4-1.13(e). Given the allegations of misconduct by Manager, a concurrent client conflict of interest exists because there is a significant risk that Attorney’s responsibilities to Company will be materially limited by Attorney’s responsibilities to Manager. Rule 4-1.7(a)(2). Pursuant to Rule 4-1.7(b)(1), Attorney may only undertake representation of Manager if Attorney has a reasonable belief at the outset of the representation that Attorney will be able to provide competent and diligent representation to both Company and Manager in a common representation. Attorney must resolve consentability as to both Company and Manager. Rule 4-1.7, Comments [14] and [15]. Because Company is paying for the representation of Manager, Attorney must comply with Rule 4-1.8(f), which prohibits Attorney from accepting compensation from someone other than the client, in this case Corporation paying for the representation of Manager, unless Manager gives informed consent to the arrangement, there is no interference with Attorney’s independent professional judgment or the client-lawyer relationship, and confidential information is protect by Rule 4-1.6. See also Rule 4-1.8, Comments [11] and [12]; Rule 4-1.7, Comment [13]. . . .</a:t>
            </a:r>
          </a:p>
        </p:txBody>
      </p:sp>
      <p:sp>
        <p:nvSpPr>
          <p:cNvPr id="4" name="Slide Number Placeholder 3">
            <a:extLst>
              <a:ext uri="{FF2B5EF4-FFF2-40B4-BE49-F238E27FC236}">
                <a16:creationId xmlns:a16="http://schemas.microsoft.com/office/drawing/2014/main" id="{8EFF24D2-86E8-3D47-8044-5A61D028CC9B}"/>
              </a:ext>
            </a:extLst>
          </p:cNvPr>
          <p:cNvSpPr>
            <a:spLocks noGrp="1"/>
          </p:cNvSpPr>
          <p:nvPr>
            <p:ph type="sldNum" sz="quarter" idx="12"/>
          </p:nvPr>
        </p:nvSpPr>
        <p:spPr/>
        <p:txBody>
          <a:bodyPr/>
          <a:lstStyle/>
          <a:p>
            <a:fld id="{1C958C03-05A5-B343-A6C1-C63C8F30C32A}" type="slidenum">
              <a:rPr lang="en-US" smtClean="0"/>
              <a:pPr/>
              <a:t>23</a:t>
            </a:fld>
            <a:endParaRPr lang="en-US" dirty="0"/>
          </a:p>
        </p:txBody>
      </p:sp>
    </p:spTree>
    <p:extLst>
      <p:ext uri="{BB962C8B-B14F-4D97-AF65-F5344CB8AC3E}">
        <p14:creationId xmlns:p14="http://schemas.microsoft.com/office/powerpoint/2010/main" val="3636175432"/>
      </p:ext>
    </p:extLst>
  </p:cSld>
  <p:clrMapOvr>
    <a:masterClrMapping/>
  </p:clrMapOvr>
  <mc:AlternateContent xmlns:mc="http://schemas.openxmlformats.org/markup-compatibility/2006" xmlns:p14="http://schemas.microsoft.com/office/powerpoint/2010/main">
    <mc:Choice Requires="p14">
      <p:transition p14:dur="10">
        <p:wipe/>
      </p:transition>
    </mc:Choice>
    <mc:Fallback xmlns="">
      <p:transition>
        <p:wip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B970D-F9D9-934C-99BD-75345FB99096}"/>
              </a:ext>
            </a:extLst>
          </p:cNvPr>
          <p:cNvSpPr>
            <a:spLocks noGrp="1"/>
          </p:cNvSpPr>
          <p:nvPr>
            <p:ph type="title"/>
          </p:nvPr>
        </p:nvSpPr>
        <p:spPr/>
        <p:txBody>
          <a:bodyPr/>
          <a:lstStyle/>
          <a:p>
            <a:r>
              <a:rPr lang="en-US" dirty="0"/>
              <a:t>Missouri Informal Opinion 2021-05</a:t>
            </a:r>
          </a:p>
        </p:txBody>
      </p:sp>
      <p:sp>
        <p:nvSpPr>
          <p:cNvPr id="3" name="Content Placeholder 2">
            <a:extLst>
              <a:ext uri="{FF2B5EF4-FFF2-40B4-BE49-F238E27FC236}">
                <a16:creationId xmlns:a16="http://schemas.microsoft.com/office/drawing/2014/main" id="{7F7882A2-C725-E94B-A82D-0D3894F6DF59}"/>
              </a:ext>
            </a:extLst>
          </p:cNvPr>
          <p:cNvSpPr>
            <a:spLocks noGrp="1"/>
          </p:cNvSpPr>
          <p:nvPr>
            <p:ph idx="1"/>
          </p:nvPr>
        </p:nvSpPr>
        <p:spPr/>
        <p:txBody>
          <a:bodyPr>
            <a:normAutofit/>
          </a:bodyPr>
          <a:lstStyle/>
          <a:p>
            <a:pPr marL="0" indent="0">
              <a:lnSpc>
                <a:spcPct val="120000"/>
              </a:lnSpc>
              <a:spcBef>
                <a:spcPts val="0"/>
              </a:spcBef>
              <a:buNone/>
            </a:pPr>
            <a:r>
              <a:rPr lang="en-US" sz="1400" b="1" dirty="0"/>
              <a:t>Answer:</a:t>
            </a:r>
            <a:r>
              <a:rPr lang="en-US" sz="1400" dirty="0"/>
              <a:t> …To engage in the common representation, Attorney shall seek informed consent, confirmed in writing, from both Company and Manager pursuant to Rule 4-1.7(b)(4). See Rule 4-1.7, Comments [14], [15], and [20]; see also Rule 4-1.0(e) defining “informed consent,” Comments [6] and [7]. In seeking informed consent, Attorney must discuss with Company and Manager the “implications of the common representation including the possible effects on loyalty, confidentiality, the attorney-client privilege and the advantages and risks involved. Rule 4-1.7, Comment [18]; see also Comments [30], [31], and [32].” Attorney should advise Company and Manager that Attorney will share with both clients information relevant to representation, and that Attorney will be required to withdraw if one of the jointly represented clients decides a material matter should be kept from the other. See Rule 4-1.7, Comment [31]. Further, Attorney should advise Company and Manager that, if the common representation fails because potentially adverse interests cannot be reconciled, Attorney will have to withdraw from representing both clients. See Rule 4-1.7, Comment [29]. Since Company’s consent to the dual representation is required by Rule 4-1.7, Rule 4-1.13(e) requires that the consent be given by an appropriate official of Company other than Manager who is seeking representation.</a:t>
            </a:r>
          </a:p>
          <a:p>
            <a:pPr>
              <a:lnSpc>
                <a:spcPct val="120000"/>
              </a:lnSpc>
              <a:spcBef>
                <a:spcPts val="0"/>
              </a:spcBef>
            </a:pPr>
            <a:endParaRPr lang="en-US" sz="1400" dirty="0"/>
          </a:p>
        </p:txBody>
      </p:sp>
      <p:sp>
        <p:nvSpPr>
          <p:cNvPr id="4" name="Slide Number Placeholder 3">
            <a:extLst>
              <a:ext uri="{FF2B5EF4-FFF2-40B4-BE49-F238E27FC236}">
                <a16:creationId xmlns:a16="http://schemas.microsoft.com/office/drawing/2014/main" id="{8EFF24D2-86E8-3D47-8044-5A61D028CC9B}"/>
              </a:ext>
            </a:extLst>
          </p:cNvPr>
          <p:cNvSpPr>
            <a:spLocks noGrp="1"/>
          </p:cNvSpPr>
          <p:nvPr>
            <p:ph type="sldNum" sz="quarter" idx="12"/>
          </p:nvPr>
        </p:nvSpPr>
        <p:spPr/>
        <p:txBody>
          <a:bodyPr/>
          <a:lstStyle/>
          <a:p>
            <a:fld id="{1C958C03-05A5-B343-A6C1-C63C8F30C32A}" type="slidenum">
              <a:rPr lang="en-US" smtClean="0"/>
              <a:pPr/>
              <a:t>24</a:t>
            </a:fld>
            <a:endParaRPr lang="en-US" dirty="0"/>
          </a:p>
        </p:txBody>
      </p:sp>
    </p:spTree>
    <p:extLst>
      <p:ext uri="{BB962C8B-B14F-4D97-AF65-F5344CB8AC3E}">
        <p14:creationId xmlns:p14="http://schemas.microsoft.com/office/powerpoint/2010/main" val="2545062878"/>
      </p:ext>
    </p:extLst>
  </p:cSld>
  <p:clrMapOvr>
    <a:masterClrMapping/>
  </p:clrMapOvr>
  <mc:AlternateContent xmlns:mc="http://schemas.openxmlformats.org/markup-compatibility/2006" xmlns:p14="http://schemas.microsoft.com/office/powerpoint/2010/main">
    <mc:Choice Requires="p14">
      <p:transition p14:dur="10">
        <p:wipe/>
      </p:transition>
    </mc:Choice>
    <mc:Fallback xmlns="">
      <p:transition>
        <p:wip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AE694-DBF8-4B4B-9020-0039F2CF0142}"/>
              </a:ext>
            </a:extLst>
          </p:cNvPr>
          <p:cNvSpPr>
            <a:spLocks noGrp="1"/>
          </p:cNvSpPr>
          <p:nvPr>
            <p:ph type="title"/>
          </p:nvPr>
        </p:nvSpPr>
        <p:spPr/>
        <p:txBody>
          <a:bodyPr/>
          <a:lstStyle/>
          <a:p>
            <a:r>
              <a:rPr lang="en-US" dirty="0"/>
              <a:t>ABA Model Rule 4.2</a:t>
            </a:r>
          </a:p>
        </p:txBody>
      </p:sp>
      <p:sp>
        <p:nvSpPr>
          <p:cNvPr id="3" name="Content Placeholder 2">
            <a:extLst>
              <a:ext uri="{FF2B5EF4-FFF2-40B4-BE49-F238E27FC236}">
                <a16:creationId xmlns:a16="http://schemas.microsoft.com/office/drawing/2014/main" id="{48BBB499-885D-A749-8468-276A63459622}"/>
              </a:ext>
            </a:extLst>
          </p:cNvPr>
          <p:cNvSpPr>
            <a:spLocks noGrp="1"/>
          </p:cNvSpPr>
          <p:nvPr>
            <p:ph idx="1"/>
          </p:nvPr>
        </p:nvSpPr>
        <p:spPr/>
        <p:txBody>
          <a:bodyPr>
            <a:normAutofit fontScale="77500" lnSpcReduction="20000"/>
          </a:bodyPr>
          <a:lstStyle/>
          <a:p>
            <a:pPr marL="0" indent="0">
              <a:buNone/>
            </a:pPr>
            <a:r>
              <a:rPr lang="en-US" sz="3600" dirty="0"/>
              <a:t>In representing a client, a lawyer shall not </a:t>
            </a:r>
          </a:p>
          <a:p>
            <a:r>
              <a:rPr lang="en-US" sz="3600" dirty="0"/>
              <a:t>communicate about the subject of the representation </a:t>
            </a:r>
          </a:p>
          <a:p>
            <a:r>
              <a:rPr lang="en-US" sz="3600" dirty="0"/>
              <a:t>with a person the lawyer knows to be represented by another lawyer in the matter, </a:t>
            </a:r>
          </a:p>
          <a:p>
            <a:r>
              <a:rPr lang="en-US" sz="3600" dirty="0"/>
              <a:t>unless the lawyer has the consent of the other lawyer or is authorized to do so by law or a court order.</a:t>
            </a:r>
          </a:p>
          <a:p>
            <a:pPr marL="0" indent="0">
              <a:buNone/>
            </a:pPr>
            <a:br>
              <a:rPr lang="en-US" dirty="0"/>
            </a:br>
            <a:endParaRPr lang="en-US" dirty="0"/>
          </a:p>
        </p:txBody>
      </p:sp>
      <p:sp>
        <p:nvSpPr>
          <p:cNvPr id="4" name="Slide Number Placeholder 3">
            <a:extLst>
              <a:ext uri="{FF2B5EF4-FFF2-40B4-BE49-F238E27FC236}">
                <a16:creationId xmlns:a16="http://schemas.microsoft.com/office/drawing/2014/main" id="{71D92399-D827-0247-951C-84A9559850A9}"/>
              </a:ext>
            </a:extLst>
          </p:cNvPr>
          <p:cNvSpPr>
            <a:spLocks noGrp="1"/>
          </p:cNvSpPr>
          <p:nvPr>
            <p:ph type="sldNum" sz="quarter" idx="12"/>
          </p:nvPr>
        </p:nvSpPr>
        <p:spPr/>
        <p:txBody>
          <a:bodyPr/>
          <a:lstStyle/>
          <a:p>
            <a:fld id="{1C958C03-05A5-B343-A6C1-C63C8F30C32A}" type="slidenum">
              <a:rPr lang="en-US" smtClean="0"/>
              <a:pPr/>
              <a:t>25</a:t>
            </a:fld>
            <a:endParaRPr lang="en-US" dirty="0"/>
          </a:p>
        </p:txBody>
      </p:sp>
    </p:spTree>
    <p:extLst>
      <p:ext uri="{BB962C8B-B14F-4D97-AF65-F5344CB8AC3E}">
        <p14:creationId xmlns:p14="http://schemas.microsoft.com/office/powerpoint/2010/main" val="295577970"/>
      </p:ext>
    </p:extLst>
  </p:cSld>
  <p:clrMapOvr>
    <a:masterClrMapping/>
  </p:clrMapOvr>
  <mc:AlternateContent xmlns:mc="http://schemas.openxmlformats.org/markup-compatibility/2006" xmlns:p14="http://schemas.microsoft.com/office/powerpoint/2010/main">
    <mc:Choice Requires="p14">
      <p:transition p14:dur="10">
        <p:wipe/>
      </p:transition>
    </mc:Choice>
    <mc:Fallback xmlns="">
      <p:transition>
        <p:wip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5B60F97-AA9B-A559-2980-9E4139F7EB63}"/>
              </a:ext>
            </a:extLst>
          </p:cNvPr>
          <p:cNvSpPr>
            <a:spLocks noGrp="1"/>
          </p:cNvSpPr>
          <p:nvPr>
            <p:ph type="sldNum" sz="quarter" idx="12"/>
          </p:nvPr>
        </p:nvSpPr>
        <p:spPr/>
        <p:txBody>
          <a:bodyPr/>
          <a:lstStyle/>
          <a:p>
            <a:fld id="{1C958C03-05A5-B343-A6C1-C63C8F30C32A}" type="slidenum">
              <a:rPr lang="en-US" smtClean="0"/>
              <a:pPr/>
              <a:t>26</a:t>
            </a:fld>
            <a:endParaRPr lang="en-US" dirty="0"/>
          </a:p>
        </p:txBody>
      </p:sp>
      <p:sp>
        <p:nvSpPr>
          <p:cNvPr id="5" name="Title 4">
            <a:extLst>
              <a:ext uri="{FF2B5EF4-FFF2-40B4-BE49-F238E27FC236}">
                <a16:creationId xmlns:a16="http://schemas.microsoft.com/office/drawing/2014/main" id="{EA232EF0-EAEC-E724-14BD-29BD33172685}"/>
              </a:ext>
            </a:extLst>
          </p:cNvPr>
          <p:cNvSpPr>
            <a:spLocks noGrp="1"/>
          </p:cNvSpPr>
          <p:nvPr>
            <p:ph type="ctrTitle"/>
          </p:nvPr>
        </p:nvSpPr>
        <p:spPr/>
        <p:txBody>
          <a:bodyPr/>
          <a:lstStyle/>
          <a:p>
            <a:r>
              <a:rPr lang="en-US" dirty="0"/>
              <a:t>Conflicts in Transactional Practice</a:t>
            </a:r>
          </a:p>
        </p:txBody>
      </p:sp>
    </p:spTree>
    <p:extLst>
      <p:ext uri="{BB962C8B-B14F-4D97-AF65-F5344CB8AC3E}">
        <p14:creationId xmlns:p14="http://schemas.microsoft.com/office/powerpoint/2010/main" val="3593249362"/>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91F5767-2A2F-FB7D-B8DE-DF1C02797811}"/>
              </a:ext>
            </a:extLst>
          </p:cNvPr>
          <p:cNvSpPr>
            <a:spLocks noGrp="1"/>
          </p:cNvSpPr>
          <p:nvPr>
            <p:ph type="title"/>
          </p:nvPr>
        </p:nvSpPr>
        <p:spPr/>
        <p:txBody>
          <a:bodyPr>
            <a:normAutofit/>
          </a:bodyPr>
          <a:lstStyle/>
          <a:p>
            <a:r>
              <a:rPr lang="en-US" dirty="0"/>
              <a:t>Rule 4-1.7(a)</a:t>
            </a:r>
          </a:p>
        </p:txBody>
      </p:sp>
      <p:sp>
        <p:nvSpPr>
          <p:cNvPr id="6" name="Content Placeholder 5">
            <a:extLst>
              <a:ext uri="{FF2B5EF4-FFF2-40B4-BE49-F238E27FC236}">
                <a16:creationId xmlns:a16="http://schemas.microsoft.com/office/drawing/2014/main" id="{F6B3044A-2666-55DA-728A-A8C6FB7E97F1}"/>
              </a:ext>
            </a:extLst>
          </p:cNvPr>
          <p:cNvSpPr>
            <a:spLocks noGrp="1"/>
          </p:cNvSpPr>
          <p:nvPr>
            <p:ph idx="1"/>
          </p:nvPr>
        </p:nvSpPr>
        <p:spPr/>
        <p:txBody>
          <a:bodyPr>
            <a:normAutofit fontScale="70000" lnSpcReduction="20000"/>
          </a:bodyPr>
          <a:lstStyle/>
          <a:p>
            <a:pPr marL="0" indent="0">
              <a:buNone/>
            </a:pPr>
            <a:r>
              <a:rPr lang="en-US" dirty="0"/>
              <a:t>Except as provided in Rule 4-1.7(b), a lawyer shall not represent a client if the representation involves a concurrent conflict of interest. A concurrent conflict of interest exists if:</a:t>
            </a:r>
          </a:p>
          <a:p>
            <a:pPr marL="742950" indent="-742950">
              <a:buAutoNum type="arabicParenBoth"/>
            </a:pPr>
            <a:r>
              <a:rPr lang="en-US" dirty="0"/>
              <a:t>the representation of </a:t>
            </a:r>
            <a:r>
              <a:rPr lang="en-US" dirty="0">
                <a:solidFill>
                  <a:srgbClr val="FF0000"/>
                </a:solidFill>
              </a:rPr>
              <a:t>one client will be directly adverse to another client</a:t>
            </a:r>
            <a:r>
              <a:rPr lang="en-US" dirty="0"/>
              <a:t>; or</a:t>
            </a:r>
          </a:p>
          <a:p>
            <a:pPr marL="742950" indent="-742950">
              <a:buAutoNum type="arabicParenBoth"/>
            </a:pPr>
            <a:r>
              <a:rPr lang="en-US" dirty="0"/>
              <a:t>there is a </a:t>
            </a:r>
            <a:r>
              <a:rPr lang="en-US" dirty="0">
                <a:solidFill>
                  <a:srgbClr val="0432FF"/>
                </a:solidFill>
              </a:rPr>
              <a:t>significant risk </a:t>
            </a:r>
            <a:r>
              <a:rPr lang="en-US" dirty="0"/>
              <a:t>that the representation of one or more clients will be </a:t>
            </a:r>
            <a:r>
              <a:rPr lang="en-US" dirty="0">
                <a:solidFill>
                  <a:srgbClr val="0432FF"/>
                </a:solidFill>
              </a:rPr>
              <a:t>materially limited by the lawyer's responsibilities to another client, a former client, or a third person </a:t>
            </a:r>
            <a:r>
              <a:rPr lang="en-US" dirty="0"/>
              <a:t>or by a personal interest of the lawyer.</a:t>
            </a:r>
          </a:p>
        </p:txBody>
      </p:sp>
      <p:sp>
        <p:nvSpPr>
          <p:cNvPr id="2" name="Slide Number Placeholder 1">
            <a:extLst>
              <a:ext uri="{FF2B5EF4-FFF2-40B4-BE49-F238E27FC236}">
                <a16:creationId xmlns:a16="http://schemas.microsoft.com/office/drawing/2014/main" id="{0F766326-17C0-3D25-F102-E8288A03E723}"/>
              </a:ext>
            </a:extLst>
          </p:cNvPr>
          <p:cNvSpPr>
            <a:spLocks noGrp="1"/>
          </p:cNvSpPr>
          <p:nvPr>
            <p:ph type="sldNum" sz="quarter" idx="12"/>
          </p:nvPr>
        </p:nvSpPr>
        <p:spPr/>
        <p:txBody>
          <a:bodyPr/>
          <a:lstStyle/>
          <a:p>
            <a:fld id="{FE704B8E-BA6C-F74F-AE0B-6C5588E71FCF}" type="slidenum">
              <a:rPr lang="en-US" smtClean="0"/>
              <a:pPr/>
              <a:t>27</a:t>
            </a:fld>
            <a:endParaRPr lang="en-US" dirty="0"/>
          </a:p>
        </p:txBody>
      </p:sp>
    </p:spTree>
    <p:extLst>
      <p:ext uri="{BB962C8B-B14F-4D97-AF65-F5344CB8AC3E}">
        <p14:creationId xmlns:p14="http://schemas.microsoft.com/office/powerpoint/2010/main" val="1855364919"/>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91320-8146-4EFB-D40B-16B20B76FA66}"/>
              </a:ext>
            </a:extLst>
          </p:cNvPr>
          <p:cNvSpPr>
            <a:spLocks noGrp="1"/>
          </p:cNvSpPr>
          <p:nvPr>
            <p:ph type="title"/>
          </p:nvPr>
        </p:nvSpPr>
        <p:spPr/>
        <p:txBody>
          <a:bodyPr>
            <a:normAutofit fontScale="90000"/>
          </a:bodyPr>
          <a:lstStyle/>
          <a:p>
            <a:r>
              <a:rPr lang="en-US" dirty="0"/>
              <a:t>Direct Adversity in Transactional Law</a:t>
            </a:r>
          </a:p>
        </p:txBody>
      </p:sp>
      <p:sp>
        <p:nvSpPr>
          <p:cNvPr id="3" name="Content Placeholder 2">
            <a:extLst>
              <a:ext uri="{FF2B5EF4-FFF2-40B4-BE49-F238E27FC236}">
                <a16:creationId xmlns:a16="http://schemas.microsoft.com/office/drawing/2014/main" id="{E27D4984-FD1B-3234-98CD-E0B914A13AA8}"/>
              </a:ext>
            </a:extLst>
          </p:cNvPr>
          <p:cNvSpPr>
            <a:spLocks noGrp="1"/>
          </p:cNvSpPr>
          <p:nvPr>
            <p:ph idx="1"/>
          </p:nvPr>
        </p:nvSpPr>
        <p:spPr/>
        <p:txBody>
          <a:bodyPr>
            <a:normAutofit/>
          </a:bodyPr>
          <a:lstStyle/>
          <a:p>
            <a:r>
              <a:rPr lang="en-US" sz="3200" dirty="0"/>
              <a:t>Buyer-Seller</a:t>
            </a:r>
          </a:p>
          <a:p>
            <a:r>
              <a:rPr lang="en-US" sz="3200" dirty="0"/>
              <a:t>Lender-Borrower</a:t>
            </a:r>
          </a:p>
        </p:txBody>
      </p:sp>
      <p:sp>
        <p:nvSpPr>
          <p:cNvPr id="4" name="Slide Number Placeholder 3">
            <a:extLst>
              <a:ext uri="{FF2B5EF4-FFF2-40B4-BE49-F238E27FC236}">
                <a16:creationId xmlns:a16="http://schemas.microsoft.com/office/drawing/2014/main" id="{9AC76855-065B-42CF-21FA-660E453B49C2}"/>
              </a:ext>
            </a:extLst>
          </p:cNvPr>
          <p:cNvSpPr>
            <a:spLocks noGrp="1"/>
          </p:cNvSpPr>
          <p:nvPr>
            <p:ph type="sldNum" sz="quarter" idx="12"/>
          </p:nvPr>
        </p:nvSpPr>
        <p:spPr/>
        <p:txBody>
          <a:bodyPr/>
          <a:lstStyle/>
          <a:p>
            <a:fld id="{1C958C03-05A5-B343-A6C1-C63C8F30C32A}" type="slidenum">
              <a:rPr lang="en-US" smtClean="0"/>
              <a:pPr/>
              <a:t>28</a:t>
            </a:fld>
            <a:endParaRPr lang="en-US" dirty="0"/>
          </a:p>
        </p:txBody>
      </p:sp>
    </p:spTree>
    <p:extLst>
      <p:ext uri="{BB962C8B-B14F-4D97-AF65-F5344CB8AC3E}">
        <p14:creationId xmlns:p14="http://schemas.microsoft.com/office/powerpoint/2010/main" val="2302648145"/>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7B7DB-0600-EA13-26EA-A350D872CEFC}"/>
              </a:ext>
            </a:extLst>
          </p:cNvPr>
          <p:cNvSpPr>
            <a:spLocks noGrp="1"/>
          </p:cNvSpPr>
          <p:nvPr>
            <p:ph type="title"/>
          </p:nvPr>
        </p:nvSpPr>
        <p:spPr/>
        <p:txBody>
          <a:bodyPr>
            <a:normAutofit/>
          </a:bodyPr>
          <a:lstStyle/>
          <a:p>
            <a:r>
              <a:rPr lang="en-US" sz="3600" dirty="0"/>
              <a:t>Significant Risk of Material Limitation</a:t>
            </a:r>
          </a:p>
        </p:txBody>
      </p:sp>
      <p:sp>
        <p:nvSpPr>
          <p:cNvPr id="3" name="Content Placeholder 2">
            <a:extLst>
              <a:ext uri="{FF2B5EF4-FFF2-40B4-BE49-F238E27FC236}">
                <a16:creationId xmlns:a16="http://schemas.microsoft.com/office/drawing/2014/main" id="{F337CCB8-52A2-9C41-3374-64387325A9FC}"/>
              </a:ext>
            </a:extLst>
          </p:cNvPr>
          <p:cNvSpPr>
            <a:spLocks noGrp="1"/>
          </p:cNvSpPr>
          <p:nvPr>
            <p:ph idx="1"/>
          </p:nvPr>
        </p:nvSpPr>
        <p:spPr/>
        <p:txBody>
          <a:bodyPr>
            <a:normAutofit/>
          </a:bodyPr>
          <a:lstStyle/>
          <a:p>
            <a:r>
              <a:rPr lang="en-US" sz="3200" dirty="0"/>
              <a:t>“Zeal” – risk representation will not be as zealous due to other representation or obligations</a:t>
            </a:r>
          </a:p>
          <a:p>
            <a:r>
              <a:rPr lang="en-US" sz="3200" dirty="0"/>
              <a:t>“Confidentiality” – inability to share information from other client representation</a:t>
            </a:r>
          </a:p>
        </p:txBody>
      </p:sp>
      <p:sp>
        <p:nvSpPr>
          <p:cNvPr id="4" name="Slide Number Placeholder 3">
            <a:extLst>
              <a:ext uri="{FF2B5EF4-FFF2-40B4-BE49-F238E27FC236}">
                <a16:creationId xmlns:a16="http://schemas.microsoft.com/office/drawing/2014/main" id="{049B2D86-B1D8-3989-36E0-5D74A16AB3D6}"/>
              </a:ext>
            </a:extLst>
          </p:cNvPr>
          <p:cNvSpPr>
            <a:spLocks noGrp="1"/>
          </p:cNvSpPr>
          <p:nvPr>
            <p:ph type="sldNum" sz="quarter" idx="12"/>
          </p:nvPr>
        </p:nvSpPr>
        <p:spPr/>
        <p:txBody>
          <a:bodyPr/>
          <a:lstStyle/>
          <a:p>
            <a:fld id="{1C958C03-05A5-B343-A6C1-C63C8F30C32A}" type="slidenum">
              <a:rPr lang="en-US" smtClean="0"/>
              <a:pPr/>
              <a:t>29</a:t>
            </a:fld>
            <a:endParaRPr lang="en-US" dirty="0"/>
          </a:p>
        </p:txBody>
      </p:sp>
    </p:spTree>
    <p:extLst>
      <p:ext uri="{BB962C8B-B14F-4D97-AF65-F5344CB8AC3E}">
        <p14:creationId xmlns:p14="http://schemas.microsoft.com/office/powerpoint/2010/main" val="709992244"/>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F7007D8-0C0A-8A4E-A22E-72708E2A7B91}"/>
              </a:ext>
            </a:extLst>
          </p:cNvPr>
          <p:cNvSpPr>
            <a:spLocks noGrp="1"/>
          </p:cNvSpPr>
          <p:nvPr>
            <p:ph type="sldNum" sz="quarter" idx="12"/>
          </p:nvPr>
        </p:nvSpPr>
        <p:spPr/>
        <p:txBody>
          <a:bodyPr/>
          <a:lstStyle/>
          <a:p>
            <a:fld id="{FE704B8E-BA6C-F74F-AE0B-6C5588E71FCF}" type="slidenum">
              <a:rPr lang="en-US" smtClean="0"/>
              <a:pPr/>
              <a:t>3</a:t>
            </a:fld>
            <a:endParaRPr lang="en-US" dirty="0"/>
          </a:p>
        </p:txBody>
      </p:sp>
      <p:sp>
        <p:nvSpPr>
          <p:cNvPr id="3" name="Title 2">
            <a:extLst>
              <a:ext uri="{FF2B5EF4-FFF2-40B4-BE49-F238E27FC236}">
                <a16:creationId xmlns:a16="http://schemas.microsoft.com/office/drawing/2014/main" id="{628F8019-CD0E-1A47-A4EF-471F5C5A1587}"/>
              </a:ext>
            </a:extLst>
          </p:cNvPr>
          <p:cNvSpPr>
            <a:spLocks noGrp="1"/>
          </p:cNvSpPr>
          <p:nvPr>
            <p:ph type="ctrTitle"/>
          </p:nvPr>
        </p:nvSpPr>
        <p:spPr>
          <a:xfrm>
            <a:off x="555585" y="147753"/>
            <a:ext cx="8218025" cy="1156785"/>
          </a:xfrm>
        </p:spPr>
        <p:txBody>
          <a:bodyPr/>
          <a:lstStyle/>
          <a:p>
            <a:r>
              <a:rPr lang="en-US" dirty="0"/>
              <a:t>CLE Information</a:t>
            </a:r>
          </a:p>
        </p:txBody>
      </p:sp>
      <p:sp>
        <p:nvSpPr>
          <p:cNvPr id="4" name="Subtitle 3">
            <a:extLst>
              <a:ext uri="{FF2B5EF4-FFF2-40B4-BE49-F238E27FC236}">
                <a16:creationId xmlns:a16="http://schemas.microsoft.com/office/drawing/2014/main" id="{E6BD60C0-1FD0-2548-9F44-CC10EE9FE83E}"/>
              </a:ext>
            </a:extLst>
          </p:cNvPr>
          <p:cNvSpPr>
            <a:spLocks noGrp="1"/>
          </p:cNvSpPr>
          <p:nvPr>
            <p:ph type="subTitle" idx="1"/>
          </p:nvPr>
        </p:nvSpPr>
        <p:spPr>
          <a:xfrm>
            <a:off x="532436" y="1250750"/>
            <a:ext cx="8241174" cy="4881109"/>
          </a:xfrm>
        </p:spPr>
        <p:txBody>
          <a:bodyPr>
            <a:normAutofit/>
          </a:bodyPr>
          <a:lstStyle/>
          <a:p>
            <a:pPr marL="457200" indent="-457200">
              <a:spcBef>
                <a:spcPts val="0"/>
              </a:spcBef>
              <a:spcAft>
                <a:spcPts val="600"/>
              </a:spcAft>
              <a:buFont typeface="Arial" panose="020B0604020202020204" pitchFamily="34" charset="0"/>
              <a:buChar char="•"/>
            </a:pPr>
            <a:r>
              <a:rPr lang="en-US" sz="2000" i="1" u="sng" dirty="0"/>
              <a:t>Kansas Credit</a:t>
            </a:r>
            <a:r>
              <a:rPr lang="en-US" sz="2000" i="1" dirty="0"/>
              <a:t> </a:t>
            </a:r>
            <a:r>
              <a:rPr lang="en-US" sz="2000" dirty="0"/>
              <a:t>– If you are seeking Kansas credit, you will need to enter the </a:t>
            </a:r>
            <a:r>
              <a:rPr lang="en-US" sz="2000" u="sng" dirty="0">
                <a:solidFill>
                  <a:srgbClr val="FFFF00"/>
                </a:solidFill>
              </a:rPr>
              <a:t>two Attendance Verification Words</a:t>
            </a:r>
            <a:r>
              <a:rPr lang="en-US" sz="2000" dirty="0">
                <a:solidFill>
                  <a:srgbClr val="FFFF00"/>
                </a:solidFill>
              </a:rPr>
              <a:t> </a:t>
            </a:r>
            <a:r>
              <a:rPr lang="en-US" sz="2000" dirty="0"/>
              <a:t>and your Kansas Bar information into the </a:t>
            </a:r>
            <a:r>
              <a:rPr lang="en-US" sz="2000" u="sng" dirty="0"/>
              <a:t>Program Survey</a:t>
            </a:r>
            <a:endParaRPr lang="en-US" sz="2000" dirty="0"/>
          </a:p>
          <a:p>
            <a:pPr marL="914400" lvl="1" indent="-457200" algn="l">
              <a:spcBef>
                <a:spcPts val="0"/>
              </a:spcBef>
              <a:spcAft>
                <a:spcPts val="600"/>
              </a:spcAft>
              <a:buFont typeface="Arial" panose="020B0604020202020204" pitchFamily="34" charset="0"/>
              <a:buChar char="•"/>
            </a:pPr>
            <a:r>
              <a:rPr lang="en-US" sz="2000" dirty="0">
                <a:solidFill>
                  <a:schemeClr val="bg1"/>
                </a:solidFill>
              </a:rPr>
              <a:t>Please complete the Survey </a:t>
            </a:r>
            <a:r>
              <a:rPr lang="en-US" sz="2000" b="1" i="1" dirty="0">
                <a:solidFill>
                  <a:srgbClr val="FFFF00"/>
                </a:solidFill>
              </a:rPr>
              <a:t>this week</a:t>
            </a:r>
            <a:r>
              <a:rPr lang="en-US" sz="2000" dirty="0">
                <a:solidFill>
                  <a:schemeClr val="bg1"/>
                </a:solidFill>
              </a:rPr>
              <a:t>, so we can ensure you receive proper credit</a:t>
            </a:r>
          </a:p>
          <a:p>
            <a:pPr marL="914400" lvl="1" indent="-457200" algn="l">
              <a:spcBef>
                <a:spcPts val="0"/>
              </a:spcBef>
              <a:spcAft>
                <a:spcPts val="600"/>
              </a:spcAft>
              <a:buFont typeface="Arial" panose="020B0604020202020204" pitchFamily="34" charset="0"/>
              <a:buChar char="•"/>
            </a:pPr>
            <a:endParaRPr lang="en-US" sz="2000" dirty="0">
              <a:solidFill>
                <a:schemeClr val="bg1"/>
              </a:solidFill>
            </a:endParaRPr>
          </a:p>
          <a:p>
            <a:pPr marL="457200" indent="-457200">
              <a:spcBef>
                <a:spcPts val="0"/>
              </a:spcBef>
              <a:spcAft>
                <a:spcPts val="600"/>
              </a:spcAft>
              <a:buFont typeface="Arial" panose="020B0604020202020204" pitchFamily="34" charset="0"/>
              <a:buChar char="•"/>
            </a:pPr>
            <a:r>
              <a:rPr lang="en-US" sz="2000" i="1" u="sng" dirty="0"/>
              <a:t>Certificate of Completion </a:t>
            </a:r>
            <a:r>
              <a:rPr lang="en-US" sz="2000" dirty="0"/>
              <a:t>– Available also through the Program Survey</a:t>
            </a:r>
            <a:endParaRPr lang="en-US" sz="2000" dirty="0">
              <a:solidFill>
                <a:schemeClr val="bg1"/>
              </a:solidFill>
            </a:endParaRPr>
          </a:p>
          <a:p>
            <a:pPr marL="457200" indent="-457200">
              <a:spcBef>
                <a:spcPts val="0"/>
              </a:spcBef>
              <a:spcAft>
                <a:spcPts val="600"/>
              </a:spcAft>
              <a:buFont typeface="Arial" panose="020B0604020202020204" pitchFamily="34" charset="0"/>
              <a:buChar char="•"/>
            </a:pPr>
            <a:endParaRPr lang="en-US" sz="1400" dirty="0"/>
          </a:p>
          <a:p>
            <a:pPr marL="457200" indent="-457200">
              <a:spcBef>
                <a:spcPts val="0"/>
              </a:spcBef>
              <a:spcAft>
                <a:spcPts val="600"/>
              </a:spcAft>
              <a:buFont typeface="Arial" panose="020B0604020202020204" pitchFamily="34" charset="0"/>
              <a:buChar char="•"/>
            </a:pPr>
            <a:r>
              <a:rPr lang="en-US" sz="2000" dirty="0"/>
              <a:t>Three ways to access Program Survey:</a:t>
            </a:r>
          </a:p>
          <a:p>
            <a:pPr marL="685800" lvl="1" indent="-228600" algn="l">
              <a:spcBef>
                <a:spcPts val="0"/>
              </a:spcBef>
              <a:spcAft>
                <a:spcPts val="600"/>
              </a:spcAft>
              <a:buAutoNum type="arabicPeriod"/>
            </a:pPr>
            <a:r>
              <a:rPr lang="en-US" sz="2000" dirty="0">
                <a:solidFill>
                  <a:schemeClr val="bg1"/>
                </a:solidFill>
              </a:rPr>
              <a:t>Link  available in the </a:t>
            </a:r>
            <a:r>
              <a:rPr lang="en-US" sz="2000" dirty="0">
                <a:solidFill>
                  <a:srgbClr val="FFFF00"/>
                </a:solidFill>
              </a:rPr>
              <a:t>CHAT </a:t>
            </a:r>
            <a:r>
              <a:rPr lang="en-US" sz="2000" dirty="0">
                <a:solidFill>
                  <a:schemeClr val="bg1"/>
                </a:solidFill>
              </a:rPr>
              <a:t>(right now)</a:t>
            </a:r>
          </a:p>
          <a:p>
            <a:pPr marL="685800" lvl="1" indent="-228600" algn="l">
              <a:spcBef>
                <a:spcPts val="0"/>
              </a:spcBef>
              <a:spcAft>
                <a:spcPts val="600"/>
              </a:spcAft>
              <a:buAutoNum type="arabicPeriod"/>
            </a:pPr>
            <a:r>
              <a:rPr lang="en-US" sz="2000" dirty="0">
                <a:solidFill>
                  <a:schemeClr val="bg1"/>
                </a:solidFill>
              </a:rPr>
              <a:t>Link at the </a:t>
            </a:r>
            <a:r>
              <a:rPr lang="en-US" sz="2000" dirty="0">
                <a:solidFill>
                  <a:srgbClr val="FFFF00"/>
                </a:solidFill>
              </a:rPr>
              <a:t>end of the slides </a:t>
            </a:r>
            <a:r>
              <a:rPr lang="en-US" sz="2000" dirty="0">
                <a:solidFill>
                  <a:schemeClr val="bg1"/>
                </a:solidFill>
              </a:rPr>
              <a:t>(here or at </a:t>
            </a:r>
            <a:r>
              <a:rPr lang="en-US" sz="2000" dirty="0">
                <a:solidFill>
                  <a:schemeClr val="bg1"/>
                </a:solidFill>
                <a:hlinkClick r:id="rId2">
                  <a:extLst>
                    <a:ext uri="{A12FA001-AC4F-418D-AE19-62706E023703}">
                      <ahyp:hlinkClr xmlns:ahyp="http://schemas.microsoft.com/office/drawing/2018/hyperlinkcolor" val="tx"/>
                    </a:ext>
                  </a:extLst>
                </a:hlinkClick>
              </a:rPr>
              <a:t>www.DowneyEthicsCLE.com</a:t>
            </a:r>
            <a:r>
              <a:rPr lang="en-US" sz="2000" dirty="0">
                <a:solidFill>
                  <a:schemeClr val="bg1"/>
                </a:solidFill>
              </a:rPr>
              <a:t>) </a:t>
            </a:r>
          </a:p>
          <a:p>
            <a:pPr marL="685800" lvl="1" indent="-228600" algn="l">
              <a:spcBef>
                <a:spcPts val="0"/>
              </a:spcBef>
              <a:spcAft>
                <a:spcPts val="600"/>
              </a:spcAft>
              <a:buAutoNum type="arabicPeriod"/>
            </a:pPr>
            <a:r>
              <a:rPr lang="en-US" sz="2000" dirty="0">
                <a:solidFill>
                  <a:schemeClr val="bg1"/>
                </a:solidFill>
              </a:rPr>
              <a:t>Link sent to you in an </a:t>
            </a:r>
            <a:r>
              <a:rPr lang="en-US" sz="2000" u="sng" dirty="0">
                <a:solidFill>
                  <a:srgbClr val="FFFF00"/>
                </a:solidFill>
              </a:rPr>
              <a:t>email</a:t>
            </a:r>
            <a:r>
              <a:rPr lang="en-US" sz="2000" dirty="0">
                <a:solidFill>
                  <a:srgbClr val="FFFF00"/>
                </a:solidFill>
              </a:rPr>
              <a:t> within 30 minutes </a:t>
            </a:r>
            <a:r>
              <a:rPr lang="en-US" sz="2000" dirty="0">
                <a:solidFill>
                  <a:schemeClr val="bg1"/>
                </a:solidFill>
              </a:rPr>
              <a:t>of program ending</a:t>
            </a:r>
          </a:p>
        </p:txBody>
      </p:sp>
    </p:spTree>
    <p:extLst>
      <p:ext uri="{BB962C8B-B14F-4D97-AF65-F5344CB8AC3E}">
        <p14:creationId xmlns:p14="http://schemas.microsoft.com/office/powerpoint/2010/main" val="1450833719"/>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5653EC3-7E06-6D46-879E-8B7A4A160D17}"/>
              </a:ext>
            </a:extLst>
          </p:cNvPr>
          <p:cNvSpPr>
            <a:spLocks noGrp="1"/>
          </p:cNvSpPr>
          <p:nvPr>
            <p:ph type="sldNum" sz="quarter" idx="12"/>
          </p:nvPr>
        </p:nvSpPr>
        <p:spPr/>
        <p:txBody>
          <a:bodyPr/>
          <a:lstStyle/>
          <a:p>
            <a:fld id="{FE704B8E-BA6C-F74F-AE0B-6C5588E71FCF}" type="slidenum">
              <a:rPr lang="en-US" smtClean="0"/>
              <a:pPr/>
              <a:t>30</a:t>
            </a:fld>
            <a:endParaRPr lang="en-US" dirty="0"/>
          </a:p>
        </p:txBody>
      </p:sp>
      <p:sp>
        <p:nvSpPr>
          <p:cNvPr id="5" name="Title 4">
            <a:extLst>
              <a:ext uri="{FF2B5EF4-FFF2-40B4-BE49-F238E27FC236}">
                <a16:creationId xmlns:a16="http://schemas.microsoft.com/office/drawing/2014/main" id="{CA8F5B00-E4F7-BB44-BC1C-42A1328DAEDE}"/>
              </a:ext>
            </a:extLst>
          </p:cNvPr>
          <p:cNvSpPr>
            <a:spLocks noGrp="1"/>
          </p:cNvSpPr>
          <p:nvPr>
            <p:ph type="ctrTitle"/>
          </p:nvPr>
        </p:nvSpPr>
        <p:spPr/>
        <p:txBody>
          <a:bodyPr/>
          <a:lstStyle/>
          <a:p>
            <a:r>
              <a:rPr lang="en-US" dirty="0"/>
              <a:t>Privilege &amp; Confidentiality</a:t>
            </a:r>
            <a:br>
              <a:rPr lang="en-US" dirty="0"/>
            </a:br>
            <a:r>
              <a:rPr lang="en-US" dirty="0"/>
              <a:t>Issues</a:t>
            </a:r>
          </a:p>
        </p:txBody>
      </p:sp>
    </p:spTree>
    <p:extLst>
      <p:ext uri="{BB962C8B-B14F-4D97-AF65-F5344CB8AC3E}">
        <p14:creationId xmlns:p14="http://schemas.microsoft.com/office/powerpoint/2010/main" val="3730878222"/>
      </p:ext>
    </p:extLst>
  </p:cSld>
  <p:clrMapOvr>
    <a:masterClrMapping/>
  </p:clrMapOvr>
  <mc:AlternateContent xmlns:mc="http://schemas.openxmlformats.org/markup-compatibility/2006" xmlns:p14="http://schemas.microsoft.com/office/powerpoint/2010/main">
    <mc:Choice Requires="p14">
      <p:transition p14:dur="10">
        <p:wipe/>
      </p:transition>
    </mc:Choice>
    <mc:Fallback xmlns="">
      <p:transition>
        <p:wip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a:xfrm>
            <a:off x="685800" y="304800"/>
            <a:ext cx="7772400" cy="1143000"/>
          </a:xfrm>
        </p:spPr>
        <p:txBody>
          <a:bodyPr/>
          <a:lstStyle/>
          <a:p>
            <a:pPr>
              <a:defRPr/>
            </a:pPr>
            <a:r>
              <a:rPr lang="en-US" sz="4000" b="0" dirty="0">
                <a:latin typeface="Calibri" charset="0"/>
                <a:cs typeface="+mj-cs"/>
              </a:rPr>
              <a:t>Attorney-Client Privilege</a:t>
            </a:r>
          </a:p>
        </p:txBody>
      </p:sp>
      <p:sp>
        <p:nvSpPr>
          <p:cNvPr id="205827" name="Rectangle 3"/>
          <p:cNvSpPr>
            <a:spLocks noGrp="1" noChangeArrowheads="1"/>
          </p:cNvSpPr>
          <p:nvPr>
            <p:ph type="body" idx="1"/>
          </p:nvPr>
        </p:nvSpPr>
        <p:spPr>
          <a:xfrm>
            <a:off x="685800" y="1676400"/>
            <a:ext cx="7772400" cy="4114800"/>
          </a:xfrm>
          <a:ln>
            <a:noFill/>
          </a:ln>
        </p:spPr>
        <p:txBody>
          <a:bodyPr>
            <a:normAutofit lnSpcReduction="10000"/>
          </a:bodyPr>
          <a:lstStyle/>
          <a:p>
            <a:pPr>
              <a:spcBef>
                <a:spcPct val="0"/>
              </a:spcBef>
              <a:buFont typeface="Wingdings" charset="0"/>
              <a:buChar char="§"/>
              <a:defRPr/>
            </a:pPr>
            <a:r>
              <a:rPr lang="en-US" sz="2800" b="0" dirty="0">
                <a:latin typeface="Calibri" charset="0"/>
                <a:cs typeface="+mn-cs"/>
              </a:rPr>
              <a:t>A </a:t>
            </a:r>
            <a:r>
              <a:rPr lang="en-US" sz="2800" b="0" i="1" dirty="0">
                <a:solidFill>
                  <a:srgbClr val="E31837"/>
                </a:solidFill>
                <a:latin typeface="Calibri" charset="0"/>
                <a:cs typeface="+mn-cs"/>
              </a:rPr>
              <a:t>communication</a:t>
            </a:r>
          </a:p>
          <a:p>
            <a:pPr>
              <a:spcBef>
                <a:spcPct val="0"/>
              </a:spcBef>
              <a:buFont typeface="Wingdings" charset="0"/>
              <a:buChar char="§"/>
              <a:defRPr/>
            </a:pPr>
            <a:r>
              <a:rPr lang="en-US" sz="2800" b="0" i="1" dirty="0">
                <a:solidFill>
                  <a:srgbClr val="E31837"/>
                </a:solidFill>
                <a:latin typeface="Calibri" charset="0"/>
                <a:cs typeface="+mn-cs"/>
              </a:rPr>
              <a:t>Between a lawyer and client</a:t>
            </a:r>
            <a:r>
              <a:rPr lang="en-US" sz="2800" b="0" dirty="0">
                <a:solidFill>
                  <a:srgbClr val="E31837"/>
                </a:solidFill>
                <a:latin typeface="Calibri" charset="0"/>
                <a:cs typeface="+mn-cs"/>
              </a:rPr>
              <a:t> </a:t>
            </a:r>
            <a:r>
              <a:rPr lang="en-US" sz="2800" b="0" dirty="0">
                <a:latin typeface="Calibri" charset="0"/>
                <a:cs typeface="+mn-cs"/>
              </a:rPr>
              <a:t>or prospective client, or other "privileged persons,"</a:t>
            </a:r>
          </a:p>
          <a:p>
            <a:pPr>
              <a:spcBef>
                <a:spcPct val="0"/>
              </a:spcBef>
              <a:buFont typeface="Wingdings" charset="0"/>
              <a:buChar char="§"/>
              <a:defRPr/>
            </a:pPr>
            <a:r>
              <a:rPr lang="en-US" sz="2800" b="0" dirty="0">
                <a:latin typeface="Calibri" charset="0"/>
                <a:cs typeface="+mn-cs"/>
              </a:rPr>
              <a:t>That the client reasonably believes is </a:t>
            </a:r>
            <a:r>
              <a:rPr lang="en-US" sz="2800" b="0" i="1" dirty="0">
                <a:solidFill>
                  <a:srgbClr val="E31837"/>
                </a:solidFill>
                <a:latin typeface="Calibri" charset="0"/>
                <a:cs typeface="+mn-cs"/>
              </a:rPr>
              <a:t>confidential</a:t>
            </a:r>
          </a:p>
          <a:p>
            <a:pPr>
              <a:spcBef>
                <a:spcPct val="0"/>
              </a:spcBef>
              <a:buFont typeface="Wingdings" charset="0"/>
              <a:buChar char="§"/>
              <a:defRPr/>
            </a:pPr>
            <a:r>
              <a:rPr lang="en-US" sz="2800" b="0" dirty="0">
                <a:latin typeface="Calibri" charset="0"/>
                <a:cs typeface="+mn-cs"/>
              </a:rPr>
              <a:t>And whose purpose is to</a:t>
            </a:r>
            <a:r>
              <a:rPr lang="en-US" sz="2800" b="0" i="1" dirty="0">
                <a:latin typeface="Calibri" charset="0"/>
                <a:cs typeface="+mn-cs"/>
              </a:rPr>
              <a:t> </a:t>
            </a:r>
            <a:r>
              <a:rPr lang="en-US" sz="2800" b="0" dirty="0">
                <a:latin typeface="Calibri" charset="0"/>
                <a:cs typeface="+mn-cs"/>
              </a:rPr>
              <a:t>seek or to provide </a:t>
            </a:r>
            <a:r>
              <a:rPr lang="en-US" sz="2800" b="0" i="1" dirty="0">
                <a:solidFill>
                  <a:srgbClr val="E31837"/>
                </a:solidFill>
                <a:latin typeface="Calibri" charset="0"/>
                <a:cs typeface="+mn-cs"/>
              </a:rPr>
              <a:t>legal advice </a:t>
            </a:r>
            <a:r>
              <a:rPr lang="en-US" sz="2800" b="0" i="1" dirty="0">
                <a:latin typeface="Calibri" charset="0"/>
                <a:cs typeface="+mn-cs"/>
              </a:rPr>
              <a:t>or</a:t>
            </a:r>
            <a:r>
              <a:rPr lang="en-US" sz="2800" b="0" i="1" dirty="0">
                <a:solidFill>
                  <a:srgbClr val="E31837"/>
                </a:solidFill>
                <a:latin typeface="Calibri" charset="0"/>
                <a:cs typeface="+mn-cs"/>
              </a:rPr>
              <a:t> legal services</a:t>
            </a:r>
          </a:p>
          <a:p>
            <a:pPr lvl="1">
              <a:spcBef>
                <a:spcPct val="0"/>
              </a:spcBef>
              <a:defRPr/>
            </a:pPr>
            <a:endParaRPr lang="en-US" dirty="0">
              <a:latin typeface="Calibri" charset="0"/>
            </a:endParaRPr>
          </a:p>
          <a:p>
            <a:pPr>
              <a:spcBef>
                <a:spcPct val="0"/>
              </a:spcBef>
              <a:buFontTx/>
              <a:buNone/>
              <a:defRPr/>
            </a:pPr>
            <a:r>
              <a:rPr lang="en-US" sz="2800" b="0" dirty="0">
                <a:latin typeface="Calibri" charset="0"/>
                <a:cs typeface="+mn-cs"/>
              </a:rPr>
              <a:t>Restatement (Third) of the Law Governing Lawyers</a:t>
            </a:r>
          </a:p>
        </p:txBody>
      </p:sp>
      <p:sp>
        <p:nvSpPr>
          <p:cNvPr id="6" name="Slide Number Placeholder 3"/>
          <p:cNvSpPr>
            <a:spLocks noGrp="1"/>
          </p:cNvSpPr>
          <p:nvPr>
            <p:ph type="sldNum" sz="quarter" idx="12"/>
          </p:nvPr>
        </p:nvSpPr>
        <p:spPr>
          <a:xfrm>
            <a:off x="6553200" y="6356350"/>
            <a:ext cx="2133600" cy="365125"/>
          </a:xfrm>
        </p:spPr>
        <p:txBody>
          <a:bodyPr/>
          <a:lstStyle/>
          <a:p>
            <a:fld id="{0B3C2AB0-6FCC-43F8-B047-D0BD5542F903}" type="slidenum">
              <a:rPr lang="en-US" smtClean="0">
                <a:solidFill>
                  <a:srgbClr val="000000"/>
                </a:solidFill>
              </a:rPr>
              <a:t>31</a:t>
            </a:fld>
            <a:endParaRPr lang="en-US" dirty="0">
              <a:solidFill>
                <a:srgbClr val="000000"/>
              </a:solidFill>
            </a:endParaRPr>
          </a:p>
        </p:txBody>
      </p:sp>
    </p:spTree>
    <p:extLst>
      <p:ext uri="{BB962C8B-B14F-4D97-AF65-F5344CB8AC3E}">
        <p14:creationId xmlns:p14="http://schemas.microsoft.com/office/powerpoint/2010/main" val="53837181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spcBef>
                <a:spcPts val="0"/>
              </a:spcBef>
              <a:spcAft>
                <a:spcPts val="600"/>
              </a:spcAft>
              <a:defRPr/>
            </a:pPr>
            <a:r>
              <a:rPr lang="en-US" b="0" dirty="0">
                <a:latin typeface="Calibri" panose="020F0502020204030204" pitchFamily="34" charset="0"/>
                <a:cs typeface="Calibri"/>
              </a:rPr>
              <a:t>Attorney-Client Privilege</a:t>
            </a:r>
          </a:p>
        </p:txBody>
      </p:sp>
      <p:sp>
        <p:nvSpPr>
          <p:cNvPr id="10" name="Slide Number Placeholder 3"/>
          <p:cNvSpPr>
            <a:spLocks noGrp="1"/>
          </p:cNvSpPr>
          <p:nvPr>
            <p:ph type="sldNum" sz="quarter" idx="12"/>
          </p:nvPr>
        </p:nvSpPr>
        <p:spPr/>
        <p:txBody>
          <a:bodyPr/>
          <a:lstStyle/>
          <a:p>
            <a:fld id="{0B3C2AB0-6FCC-43F8-B047-D0BD5542F903}" type="slidenum">
              <a:rPr lang="en-US" smtClean="0">
                <a:solidFill>
                  <a:srgbClr val="000000"/>
                </a:solidFill>
              </a:rPr>
              <a:t>32</a:t>
            </a:fld>
            <a:endParaRPr lang="en-US" dirty="0">
              <a:solidFill>
                <a:srgbClr val="000000"/>
              </a:solidFill>
            </a:endParaRPr>
          </a:p>
        </p:txBody>
      </p:sp>
      <p:sp>
        <p:nvSpPr>
          <p:cNvPr id="2036745" name="Oval 9" descr="5%"/>
          <p:cNvSpPr>
            <a:spLocks noChangeArrowheads="1"/>
          </p:cNvSpPr>
          <p:nvPr/>
        </p:nvSpPr>
        <p:spPr bwMode="auto">
          <a:xfrm>
            <a:off x="457200" y="1676400"/>
            <a:ext cx="8153400" cy="3810000"/>
          </a:xfrm>
          <a:prstGeom prst="ellipse">
            <a:avLst/>
          </a:prstGeom>
          <a:pattFill prst="pct5">
            <a:fgClr>
              <a:srgbClr val="E31837"/>
            </a:fgClr>
            <a:bgClr>
              <a:schemeClr val="bg1"/>
            </a:bgClr>
          </a:pattFill>
          <a:ln w="9525">
            <a:solidFill>
              <a:srgbClr val="E31837"/>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pPr>
              <a:defRPr/>
            </a:pPr>
            <a:endParaRPr lang="en-US" dirty="0">
              <a:latin typeface="Calibri" panose="020F0502020204030204" pitchFamily="34" charset="0"/>
              <a:ea typeface="ＭＳ Ｐゴシック" charset="0"/>
              <a:cs typeface="Calibri"/>
            </a:endParaRPr>
          </a:p>
        </p:txBody>
      </p:sp>
      <p:sp>
        <p:nvSpPr>
          <p:cNvPr id="10244" name="Oval 4"/>
          <p:cNvSpPr>
            <a:spLocks noChangeArrowheads="1"/>
          </p:cNvSpPr>
          <p:nvPr/>
        </p:nvSpPr>
        <p:spPr bwMode="auto">
          <a:xfrm>
            <a:off x="1219200" y="2590800"/>
            <a:ext cx="1981200" cy="1676400"/>
          </a:xfrm>
          <a:prstGeom prst="ellipse">
            <a:avLst/>
          </a:prstGeom>
          <a:solidFill>
            <a:srgbClr val="000090"/>
          </a:solidFill>
          <a:ln>
            <a:noFill/>
          </a:ln>
        </p:spPr>
        <p:txBody>
          <a:bodyPr wrap="none" anchor="ctr"/>
          <a:lstStyle>
            <a:lvl1pPr eaLnBrk="0" hangingPunct="0">
              <a:spcBef>
                <a:spcPct val="40000"/>
              </a:spcBef>
              <a:buClr>
                <a:srgbClr val="E31837"/>
              </a:buClr>
              <a:buFont typeface="Wingdings" pitchFamily="2" charset="2"/>
              <a:buChar char="§"/>
              <a:defRPr sz="2400" b="1">
                <a:solidFill>
                  <a:schemeClr val="tx1"/>
                </a:solidFill>
                <a:latin typeface="OfficinaSansITCStd Book" pitchFamily="50" charset="0"/>
                <a:ea typeface="ＭＳ Ｐゴシック" pitchFamily="34" charset="-128"/>
              </a:defRPr>
            </a:lvl1pPr>
            <a:lvl2pPr marL="742950" indent="-285750" eaLnBrk="0" hangingPunct="0">
              <a:spcBef>
                <a:spcPct val="40000"/>
              </a:spcBef>
              <a:buClr>
                <a:srgbClr val="E31837"/>
              </a:buClr>
              <a:buSzPct val="80000"/>
              <a:buChar char="•"/>
              <a:defRPr sz="2400">
                <a:solidFill>
                  <a:schemeClr val="tx1"/>
                </a:solidFill>
                <a:latin typeface="OfficinaSansITCStd Book" pitchFamily="50" charset="0"/>
                <a:ea typeface="ＭＳ Ｐゴシック" pitchFamily="34" charset="-128"/>
              </a:defRPr>
            </a:lvl2pPr>
            <a:lvl3pPr marL="1143000" indent="-228600" eaLnBrk="0" hangingPunct="0">
              <a:spcBef>
                <a:spcPct val="40000"/>
              </a:spcBef>
              <a:buClr>
                <a:srgbClr val="E31837"/>
              </a:buClr>
              <a:buSzPct val="80000"/>
              <a:buChar char="•"/>
              <a:defRPr sz="2200">
                <a:solidFill>
                  <a:schemeClr val="tx1"/>
                </a:solidFill>
                <a:latin typeface="OfficinaSansITCStd Book" pitchFamily="50" charset="0"/>
                <a:ea typeface="ＭＳ Ｐゴシック" pitchFamily="34" charset="-128"/>
              </a:defRPr>
            </a:lvl3pPr>
            <a:lvl4pPr marL="16002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4pPr>
            <a:lvl5pPr marL="20574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5pPr>
            <a:lvl6pPr marL="25146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6pPr>
            <a:lvl7pPr marL="29718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7pPr>
            <a:lvl8pPr marL="34290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8pPr>
            <a:lvl9pPr marL="38862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9pPr>
          </a:lstStyle>
          <a:p>
            <a:pPr algn="ctr" eaLnBrk="1" hangingPunct="1">
              <a:spcBef>
                <a:spcPct val="0"/>
              </a:spcBef>
              <a:buClrTx/>
              <a:buFontTx/>
              <a:buNone/>
            </a:pPr>
            <a:r>
              <a:rPr lang="en-US" altLang="en-US" b="0" dirty="0">
                <a:solidFill>
                  <a:schemeClr val="bg1"/>
                </a:solidFill>
                <a:latin typeface="Calibri" pitchFamily="34" charset="0"/>
              </a:rPr>
              <a:t>Client </a:t>
            </a:r>
            <a:endParaRPr lang="en-US" altLang="en-US" sz="1800" b="0" dirty="0">
              <a:solidFill>
                <a:schemeClr val="bg1"/>
              </a:solidFill>
              <a:latin typeface="Calibri" pitchFamily="34" charset="0"/>
            </a:endParaRPr>
          </a:p>
        </p:txBody>
      </p:sp>
      <p:sp>
        <p:nvSpPr>
          <p:cNvPr id="10245" name="Oval 5"/>
          <p:cNvSpPr>
            <a:spLocks noChangeArrowheads="1"/>
          </p:cNvSpPr>
          <p:nvPr/>
        </p:nvSpPr>
        <p:spPr bwMode="auto">
          <a:xfrm>
            <a:off x="5867400" y="2590800"/>
            <a:ext cx="1981200" cy="1676400"/>
          </a:xfrm>
          <a:prstGeom prst="ellipse">
            <a:avLst/>
          </a:prstGeom>
          <a:solidFill>
            <a:srgbClr val="000090"/>
          </a:solidFill>
          <a:ln>
            <a:noFill/>
          </a:ln>
        </p:spPr>
        <p:txBody>
          <a:bodyPr wrap="none" anchor="ctr"/>
          <a:lstStyle>
            <a:lvl1pPr eaLnBrk="0" hangingPunct="0">
              <a:spcBef>
                <a:spcPct val="40000"/>
              </a:spcBef>
              <a:buClr>
                <a:srgbClr val="E31837"/>
              </a:buClr>
              <a:buFont typeface="Wingdings" pitchFamily="2" charset="2"/>
              <a:buChar char="§"/>
              <a:defRPr sz="2400" b="1">
                <a:solidFill>
                  <a:schemeClr val="tx1"/>
                </a:solidFill>
                <a:latin typeface="OfficinaSansITCStd Book" pitchFamily="50" charset="0"/>
                <a:ea typeface="ＭＳ Ｐゴシック" pitchFamily="34" charset="-128"/>
              </a:defRPr>
            </a:lvl1pPr>
            <a:lvl2pPr marL="742950" indent="-285750" eaLnBrk="0" hangingPunct="0">
              <a:spcBef>
                <a:spcPct val="40000"/>
              </a:spcBef>
              <a:buClr>
                <a:srgbClr val="E31837"/>
              </a:buClr>
              <a:buSzPct val="80000"/>
              <a:buChar char="•"/>
              <a:defRPr sz="2400">
                <a:solidFill>
                  <a:schemeClr val="tx1"/>
                </a:solidFill>
                <a:latin typeface="OfficinaSansITCStd Book" pitchFamily="50" charset="0"/>
                <a:ea typeface="ＭＳ Ｐゴシック" pitchFamily="34" charset="-128"/>
              </a:defRPr>
            </a:lvl2pPr>
            <a:lvl3pPr marL="1143000" indent="-228600" eaLnBrk="0" hangingPunct="0">
              <a:spcBef>
                <a:spcPct val="40000"/>
              </a:spcBef>
              <a:buClr>
                <a:srgbClr val="E31837"/>
              </a:buClr>
              <a:buSzPct val="80000"/>
              <a:buChar char="•"/>
              <a:defRPr sz="2200">
                <a:solidFill>
                  <a:schemeClr val="tx1"/>
                </a:solidFill>
                <a:latin typeface="OfficinaSansITCStd Book" pitchFamily="50" charset="0"/>
                <a:ea typeface="ＭＳ Ｐゴシック" pitchFamily="34" charset="-128"/>
              </a:defRPr>
            </a:lvl3pPr>
            <a:lvl4pPr marL="16002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4pPr>
            <a:lvl5pPr marL="20574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5pPr>
            <a:lvl6pPr marL="25146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6pPr>
            <a:lvl7pPr marL="29718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7pPr>
            <a:lvl8pPr marL="34290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8pPr>
            <a:lvl9pPr marL="38862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9pPr>
          </a:lstStyle>
          <a:p>
            <a:pPr algn="ctr" eaLnBrk="1" hangingPunct="1">
              <a:spcBef>
                <a:spcPct val="0"/>
              </a:spcBef>
              <a:buClrTx/>
              <a:buFontTx/>
              <a:buNone/>
            </a:pPr>
            <a:r>
              <a:rPr lang="en-US" altLang="en-US" b="0" dirty="0">
                <a:solidFill>
                  <a:schemeClr val="bg1"/>
                </a:solidFill>
                <a:latin typeface="Calibri" pitchFamily="34" charset="0"/>
              </a:rPr>
              <a:t>Lawyer</a:t>
            </a:r>
            <a:endParaRPr lang="en-US" altLang="en-US" sz="1800" b="0" dirty="0">
              <a:solidFill>
                <a:schemeClr val="bg1"/>
              </a:solidFill>
              <a:latin typeface="Calibri" pitchFamily="34" charset="0"/>
            </a:endParaRPr>
          </a:p>
        </p:txBody>
      </p:sp>
      <p:sp>
        <p:nvSpPr>
          <p:cNvPr id="10246" name="Line 6"/>
          <p:cNvSpPr>
            <a:spLocks noChangeShapeType="1"/>
          </p:cNvSpPr>
          <p:nvPr/>
        </p:nvSpPr>
        <p:spPr bwMode="auto">
          <a:xfrm>
            <a:off x="3429000" y="3429000"/>
            <a:ext cx="2286000" cy="0"/>
          </a:xfrm>
          <a:prstGeom prst="line">
            <a:avLst/>
          </a:prstGeom>
          <a:noFill/>
          <a:ln w="177800">
            <a:solidFill>
              <a:schemeClr val="accent1"/>
            </a:solidFill>
            <a:round/>
            <a:headEnd type="triangle" w="med" len="med"/>
            <a:tailEnd type="triangle" w="med" len="med"/>
          </a:ln>
          <a:extLst>
            <a:ext uri="{909E8E84-426E-40dd-AFC4-6F175D3DCCD1}">
              <a14:hiddenFill xmlns="" xmlns:a14="http://schemas.microsoft.com/office/drawing/2010/main">
                <a:noFill/>
              </a14:hiddenFill>
            </a:ext>
          </a:extLst>
        </p:spPr>
        <p:txBody>
          <a:bodyPr/>
          <a:lstStyle/>
          <a:p>
            <a:endParaRPr lang="en-US" dirty="0"/>
          </a:p>
        </p:txBody>
      </p:sp>
      <p:sp>
        <p:nvSpPr>
          <p:cNvPr id="10247" name="Text Box 7"/>
          <p:cNvSpPr txBox="1">
            <a:spLocks noChangeArrowheads="1"/>
          </p:cNvSpPr>
          <p:nvPr/>
        </p:nvSpPr>
        <p:spPr bwMode="auto">
          <a:xfrm>
            <a:off x="3200400" y="4029075"/>
            <a:ext cx="2743200" cy="938719"/>
          </a:xfrm>
          <a:prstGeom prst="rect">
            <a:avLst/>
          </a:prstGeom>
          <a:solidFill>
            <a:srgbClr val="000090"/>
          </a:solidFill>
          <a:ln>
            <a:noFill/>
          </a:ln>
        </p:spPr>
        <p:txBody>
          <a:bodyPr>
            <a:spAutoFit/>
          </a:bodyPr>
          <a:lstStyle>
            <a:lvl1pPr eaLnBrk="0" hangingPunct="0">
              <a:spcBef>
                <a:spcPct val="40000"/>
              </a:spcBef>
              <a:buClr>
                <a:srgbClr val="E31837"/>
              </a:buClr>
              <a:buFont typeface="Wingdings" pitchFamily="2" charset="2"/>
              <a:buChar char="§"/>
              <a:defRPr sz="2400" b="1">
                <a:solidFill>
                  <a:schemeClr val="tx1"/>
                </a:solidFill>
                <a:latin typeface="OfficinaSansITCStd Book" pitchFamily="50" charset="0"/>
                <a:ea typeface="ＭＳ Ｐゴシック" pitchFamily="34" charset="-128"/>
              </a:defRPr>
            </a:lvl1pPr>
            <a:lvl2pPr marL="742950" indent="-285750" eaLnBrk="0" hangingPunct="0">
              <a:spcBef>
                <a:spcPct val="40000"/>
              </a:spcBef>
              <a:buClr>
                <a:srgbClr val="E31837"/>
              </a:buClr>
              <a:buSzPct val="80000"/>
              <a:buChar char="•"/>
              <a:defRPr sz="2400">
                <a:solidFill>
                  <a:schemeClr val="tx1"/>
                </a:solidFill>
                <a:latin typeface="OfficinaSansITCStd Book" pitchFamily="50" charset="0"/>
                <a:ea typeface="ＭＳ Ｐゴシック" pitchFamily="34" charset="-128"/>
              </a:defRPr>
            </a:lvl2pPr>
            <a:lvl3pPr marL="1143000" indent="-228600" eaLnBrk="0" hangingPunct="0">
              <a:spcBef>
                <a:spcPct val="40000"/>
              </a:spcBef>
              <a:buClr>
                <a:srgbClr val="E31837"/>
              </a:buClr>
              <a:buSzPct val="80000"/>
              <a:buChar char="•"/>
              <a:defRPr sz="2200">
                <a:solidFill>
                  <a:schemeClr val="tx1"/>
                </a:solidFill>
                <a:latin typeface="OfficinaSansITCStd Book" pitchFamily="50" charset="0"/>
                <a:ea typeface="ＭＳ Ｐゴシック" pitchFamily="34" charset="-128"/>
              </a:defRPr>
            </a:lvl3pPr>
            <a:lvl4pPr marL="16002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4pPr>
            <a:lvl5pPr marL="20574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5pPr>
            <a:lvl6pPr marL="25146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6pPr>
            <a:lvl7pPr marL="29718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7pPr>
            <a:lvl8pPr marL="34290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8pPr>
            <a:lvl9pPr marL="38862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9pPr>
          </a:lstStyle>
          <a:p>
            <a:pPr algn="ctr" eaLnBrk="1" hangingPunct="1">
              <a:spcBef>
                <a:spcPct val="50000"/>
              </a:spcBef>
              <a:buClrTx/>
              <a:buFontTx/>
              <a:buNone/>
            </a:pPr>
            <a:r>
              <a:rPr lang="en-US" altLang="en-US" sz="2200" b="0" dirty="0">
                <a:solidFill>
                  <a:schemeClr val="bg1"/>
                </a:solidFill>
                <a:latin typeface="Calibri" pitchFamily="34" charset="0"/>
              </a:rPr>
              <a:t>Rendition of </a:t>
            </a:r>
          </a:p>
          <a:p>
            <a:pPr algn="ctr" eaLnBrk="1" hangingPunct="1">
              <a:spcBef>
                <a:spcPct val="50000"/>
              </a:spcBef>
              <a:buClrTx/>
              <a:buFontTx/>
              <a:buNone/>
            </a:pPr>
            <a:r>
              <a:rPr lang="en-US" altLang="en-US" sz="2200" b="0" dirty="0">
                <a:solidFill>
                  <a:schemeClr val="bg1"/>
                </a:solidFill>
                <a:latin typeface="Calibri" pitchFamily="34" charset="0"/>
              </a:rPr>
              <a:t>Legal Services</a:t>
            </a:r>
          </a:p>
        </p:txBody>
      </p:sp>
    </p:spTree>
    <p:extLst>
      <p:ext uri="{BB962C8B-B14F-4D97-AF65-F5344CB8AC3E}">
        <p14:creationId xmlns:p14="http://schemas.microsoft.com/office/powerpoint/2010/main" val="1631365585"/>
      </p:ext>
    </p:extLst>
  </p:cSld>
  <p:clrMapOvr>
    <a:masterClrMapping/>
  </p:clrMapOvr>
  <mc:AlternateContent xmlns:mc="http://schemas.openxmlformats.org/markup-compatibility/2006" xmlns:p14="http://schemas.microsoft.com/office/powerpoint/2010/main">
    <mc:Choice Requires="p14">
      <p:transition p14:dur="250">
        <p:wipe/>
      </p:transition>
    </mc:Choice>
    <mc:Fallback xmlns="">
      <p:transition>
        <p:wip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AC9F0-B315-550B-5EAB-77BA3B7960D2}"/>
              </a:ext>
            </a:extLst>
          </p:cNvPr>
          <p:cNvSpPr>
            <a:spLocks noGrp="1"/>
          </p:cNvSpPr>
          <p:nvPr>
            <p:ph type="title"/>
          </p:nvPr>
        </p:nvSpPr>
        <p:spPr/>
        <p:txBody>
          <a:bodyPr/>
          <a:lstStyle/>
          <a:p>
            <a:r>
              <a:rPr lang="en-US" dirty="0"/>
              <a:t>Who Is the Corporate Client</a:t>
            </a:r>
          </a:p>
        </p:txBody>
      </p:sp>
      <p:sp>
        <p:nvSpPr>
          <p:cNvPr id="3" name="Content Placeholder 2">
            <a:extLst>
              <a:ext uri="{FF2B5EF4-FFF2-40B4-BE49-F238E27FC236}">
                <a16:creationId xmlns:a16="http://schemas.microsoft.com/office/drawing/2014/main" id="{1BE2397D-8E97-EA62-2EF7-E89485FEA1BD}"/>
              </a:ext>
            </a:extLst>
          </p:cNvPr>
          <p:cNvSpPr>
            <a:spLocks noGrp="1"/>
          </p:cNvSpPr>
          <p:nvPr>
            <p:ph idx="1"/>
          </p:nvPr>
        </p:nvSpPr>
        <p:spPr/>
        <p:txBody>
          <a:bodyPr/>
          <a:lstStyle/>
          <a:p>
            <a:r>
              <a:rPr lang="en-US" dirty="0"/>
              <a:t>“Upjohn” test</a:t>
            </a:r>
          </a:p>
          <a:p>
            <a:r>
              <a:rPr lang="en-US" dirty="0"/>
              <a:t>Control group test</a:t>
            </a:r>
          </a:p>
        </p:txBody>
      </p:sp>
      <p:sp>
        <p:nvSpPr>
          <p:cNvPr id="4" name="Slide Number Placeholder 3">
            <a:extLst>
              <a:ext uri="{FF2B5EF4-FFF2-40B4-BE49-F238E27FC236}">
                <a16:creationId xmlns:a16="http://schemas.microsoft.com/office/drawing/2014/main" id="{7D6D40C2-9C23-5D43-D9F4-44213D2ADAB1}"/>
              </a:ext>
            </a:extLst>
          </p:cNvPr>
          <p:cNvSpPr>
            <a:spLocks noGrp="1"/>
          </p:cNvSpPr>
          <p:nvPr>
            <p:ph type="sldNum" sz="quarter" idx="12"/>
          </p:nvPr>
        </p:nvSpPr>
        <p:spPr/>
        <p:txBody>
          <a:bodyPr/>
          <a:lstStyle/>
          <a:p>
            <a:fld id="{1C958C03-05A5-B343-A6C1-C63C8F30C32A}" type="slidenum">
              <a:rPr lang="en-US" smtClean="0"/>
              <a:pPr/>
              <a:t>33</a:t>
            </a:fld>
            <a:endParaRPr lang="en-US" dirty="0"/>
          </a:p>
        </p:txBody>
      </p:sp>
    </p:spTree>
    <p:extLst>
      <p:ext uri="{BB962C8B-B14F-4D97-AF65-F5344CB8AC3E}">
        <p14:creationId xmlns:p14="http://schemas.microsoft.com/office/powerpoint/2010/main" val="1232552963"/>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423289" y="1290300"/>
            <a:ext cx="8504257" cy="4580018"/>
          </a:xfrm>
          <a:prstGeom prst="roundRect">
            <a:avLst/>
          </a:prstGeom>
          <a:pattFill prst="pct5">
            <a:fgClr>
              <a:srgbClr val="CD0920"/>
            </a:fgClr>
            <a:bgClr>
              <a:prstClr val="white"/>
            </a:bgClr>
          </a:pattFill>
          <a:ln>
            <a:solidFill>
              <a:srgbClr val="CD092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434" name="Rectangle 2"/>
          <p:cNvSpPr>
            <a:spLocks noGrp="1" noChangeArrowheads="1"/>
          </p:cNvSpPr>
          <p:nvPr>
            <p:ph type="title"/>
          </p:nvPr>
        </p:nvSpPr>
        <p:spPr/>
        <p:txBody>
          <a:bodyPr>
            <a:normAutofit/>
          </a:bodyPr>
          <a:lstStyle/>
          <a:p>
            <a:pPr eaLnBrk="1" hangingPunct="1">
              <a:spcBef>
                <a:spcPts val="0"/>
              </a:spcBef>
              <a:spcAft>
                <a:spcPts val="600"/>
              </a:spcAft>
              <a:defRPr/>
            </a:pPr>
            <a:r>
              <a:rPr lang="en-US" sz="4000" b="0" dirty="0">
                <a:latin typeface="Calibri" panose="020F0502020204030204" pitchFamily="34" charset="0"/>
                <a:cs typeface="Calibri"/>
              </a:rPr>
              <a:t>Joint Representation</a:t>
            </a:r>
          </a:p>
        </p:txBody>
      </p:sp>
      <p:sp>
        <p:nvSpPr>
          <p:cNvPr id="18435" name="Rectangle 3"/>
          <p:cNvSpPr>
            <a:spLocks noGrp="1" noChangeArrowheads="1"/>
          </p:cNvSpPr>
          <p:nvPr>
            <p:ph idx="1"/>
          </p:nvPr>
        </p:nvSpPr>
        <p:spPr>
          <a:xfrm>
            <a:off x="457200" y="1504950"/>
            <a:ext cx="8229600" cy="4525963"/>
          </a:xfrm>
        </p:spPr>
        <p:txBody>
          <a:bodyPr/>
          <a:lstStyle/>
          <a:p>
            <a:pPr marL="342900" indent="-342900" eaLnBrk="1" hangingPunct="1">
              <a:spcBef>
                <a:spcPts val="0"/>
              </a:spcBef>
              <a:spcAft>
                <a:spcPts val="600"/>
              </a:spcAft>
              <a:buFont typeface="Wingdings" charset="0"/>
              <a:buChar char="§"/>
              <a:defRPr/>
            </a:pPr>
            <a:endParaRPr lang="en-US" b="0" dirty="0">
              <a:latin typeface="Calibri" panose="020F0502020204030204" pitchFamily="34" charset="0"/>
              <a:cs typeface="Calibri"/>
            </a:endParaRPr>
          </a:p>
          <a:p>
            <a:pPr lvl="1" eaLnBrk="1" hangingPunct="1">
              <a:spcBef>
                <a:spcPts val="0"/>
              </a:spcBef>
              <a:spcAft>
                <a:spcPts val="600"/>
              </a:spcAft>
              <a:defRPr/>
            </a:pPr>
            <a:endParaRPr lang="en-US" dirty="0">
              <a:latin typeface="Calibri" panose="020F0502020204030204" pitchFamily="34" charset="0"/>
              <a:cs typeface="Calibri"/>
            </a:endParaRPr>
          </a:p>
        </p:txBody>
      </p:sp>
      <p:sp>
        <p:nvSpPr>
          <p:cNvPr id="14340" name="Oval 4"/>
          <p:cNvSpPr>
            <a:spLocks noChangeArrowheads="1"/>
          </p:cNvSpPr>
          <p:nvPr/>
        </p:nvSpPr>
        <p:spPr bwMode="auto">
          <a:xfrm>
            <a:off x="914400" y="1809750"/>
            <a:ext cx="1981200" cy="1676400"/>
          </a:xfrm>
          <a:prstGeom prst="ellipse">
            <a:avLst/>
          </a:prstGeom>
          <a:solidFill>
            <a:srgbClr val="000090"/>
          </a:solidFill>
          <a:ln>
            <a:noFill/>
          </a:ln>
        </p:spPr>
        <p:txBody>
          <a:bodyPr wrap="none" anchor="ctr"/>
          <a:lstStyle>
            <a:lvl1pPr eaLnBrk="0" hangingPunct="0">
              <a:spcBef>
                <a:spcPct val="40000"/>
              </a:spcBef>
              <a:buClr>
                <a:srgbClr val="E31837"/>
              </a:buClr>
              <a:buFont typeface="Wingdings" pitchFamily="2" charset="2"/>
              <a:buChar char="§"/>
              <a:defRPr sz="2400" b="1">
                <a:solidFill>
                  <a:schemeClr val="tx1"/>
                </a:solidFill>
                <a:latin typeface="OfficinaSansITCStd Book" pitchFamily="50" charset="0"/>
                <a:ea typeface="ＭＳ Ｐゴシック" pitchFamily="34" charset="-128"/>
              </a:defRPr>
            </a:lvl1pPr>
            <a:lvl2pPr marL="742950" indent="-285750" eaLnBrk="0" hangingPunct="0">
              <a:spcBef>
                <a:spcPct val="40000"/>
              </a:spcBef>
              <a:buClr>
                <a:srgbClr val="E31837"/>
              </a:buClr>
              <a:buSzPct val="80000"/>
              <a:buChar char="•"/>
              <a:defRPr sz="2400">
                <a:solidFill>
                  <a:schemeClr val="tx1"/>
                </a:solidFill>
                <a:latin typeface="OfficinaSansITCStd Book" pitchFamily="50" charset="0"/>
                <a:ea typeface="ＭＳ Ｐゴシック" pitchFamily="34" charset="-128"/>
              </a:defRPr>
            </a:lvl2pPr>
            <a:lvl3pPr marL="1143000" indent="-228600" eaLnBrk="0" hangingPunct="0">
              <a:spcBef>
                <a:spcPct val="40000"/>
              </a:spcBef>
              <a:buClr>
                <a:srgbClr val="E31837"/>
              </a:buClr>
              <a:buSzPct val="80000"/>
              <a:buChar char="•"/>
              <a:defRPr sz="2200">
                <a:solidFill>
                  <a:schemeClr val="tx1"/>
                </a:solidFill>
                <a:latin typeface="OfficinaSansITCStd Book" pitchFamily="50" charset="0"/>
                <a:ea typeface="ＭＳ Ｐゴシック" pitchFamily="34" charset="-128"/>
              </a:defRPr>
            </a:lvl3pPr>
            <a:lvl4pPr marL="16002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4pPr>
            <a:lvl5pPr marL="20574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5pPr>
            <a:lvl6pPr marL="25146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6pPr>
            <a:lvl7pPr marL="29718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7pPr>
            <a:lvl8pPr marL="34290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8pPr>
            <a:lvl9pPr marL="38862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9pPr>
          </a:lstStyle>
          <a:p>
            <a:pPr algn="ctr" eaLnBrk="1" hangingPunct="1">
              <a:spcBef>
                <a:spcPct val="0"/>
              </a:spcBef>
              <a:buClrTx/>
              <a:buFontTx/>
              <a:buNone/>
            </a:pPr>
            <a:r>
              <a:rPr lang="en-US" altLang="en-US" b="0" dirty="0">
                <a:solidFill>
                  <a:schemeClr val="bg1"/>
                </a:solidFill>
                <a:latin typeface="Calibri" pitchFamily="34" charset="0"/>
              </a:rPr>
              <a:t>Company</a:t>
            </a:r>
            <a:endParaRPr lang="en-US" altLang="en-US" sz="1800" b="0" dirty="0">
              <a:solidFill>
                <a:schemeClr val="bg1"/>
              </a:solidFill>
              <a:latin typeface="Calibri" pitchFamily="34" charset="0"/>
            </a:endParaRPr>
          </a:p>
        </p:txBody>
      </p:sp>
      <p:sp>
        <p:nvSpPr>
          <p:cNvPr id="14341" name="Oval 5"/>
          <p:cNvSpPr>
            <a:spLocks noChangeArrowheads="1"/>
          </p:cNvSpPr>
          <p:nvPr/>
        </p:nvSpPr>
        <p:spPr bwMode="auto">
          <a:xfrm>
            <a:off x="6324600" y="1885950"/>
            <a:ext cx="1981200" cy="1676400"/>
          </a:xfrm>
          <a:prstGeom prst="ellipse">
            <a:avLst/>
          </a:prstGeom>
          <a:solidFill>
            <a:srgbClr val="000090"/>
          </a:solidFill>
          <a:ln>
            <a:noFill/>
          </a:ln>
        </p:spPr>
        <p:txBody>
          <a:bodyPr wrap="none" anchor="ctr"/>
          <a:lstStyle>
            <a:lvl1pPr eaLnBrk="0" hangingPunct="0">
              <a:spcBef>
                <a:spcPct val="40000"/>
              </a:spcBef>
              <a:buClr>
                <a:srgbClr val="E31837"/>
              </a:buClr>
              <a:buFont typeface="Wingdings" pitchFamily="2" charset="2"/>
              <a:buChar char="§"/>
              <a:defRPr sz="2400" b="1">
                <a:solidFill>
                  <a:schemeClr val="tx1"/>
                </a:solidFill>
                <a:latin typeface="OfficinaSansITCStd Book" pitchFamily="50" charset="0"/>
                <a:ea typeface="ＭＳ Ｐゴシック" pitchFamily="34" charset="-128"/>
              </a:defRPr>
            </a:lvl1pPr>
            <a:lvl2pPr marL="742950" indent="-285750" eaLnBrk="0" hangingPunct="0">
              <a:spcBef>
                <a:spcPct val="40000"/>
              </a:spcBef>
              <a:buClr>
                <a:srgbClr val="E31837"/>
              </a:buClr>
              <a:buSzPct val="80000"/>
              <a:buChar char="•"/>
              <a:defRPr sz="2400">
                <a:solidFill>
                  <a:schemeClr val="tx1"/>
                </a:solidFill>
                <a:latin typeface="OfficinaSansITCStd Book" pitchFamily="50" charset="0"/>
                <a:ea typeface="ＭＳ Ｐゴシック" pitchFamily="34" charset="-128"/>
              </a:defRPr>
            </a:lvl2pPr>
            <a:lvl3pPr marL="1143000" indent="-228600" eaLnBrk="0" hangingPunct="0">
              <a:spcBef>
                <a:spcPct val="40000"/>
              </a:spcBef>
              <a:buClr>
                <a:srgbClr val="E31837"/>
              </a:buClr>
              <a:buSzPct val="80000"/>
              <a:buChar char="•"/>
              <a:defRPr sz="2200">
                <a:solidFill>
                  <a:schemeClr val="tx1"/>
                </a:solidFill>
                <a:latin typeface="OfficinaSansITCStd Book" pitchFamily="50" charset="0"/>
                <a:ea typeface="ＭＳ Ｐゴシック" pitchFamily="34" charset="-128"/>
              </a:defRPr>
            </a:lvl3pPr>
            <a:lvl4pPr marL="16002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4pPr>
            <a:lvl5pPr marL="20574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5pPr>
            <a:lvl6pPr marL="25146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6pPr>
            <a:lvl7pPr marL="29718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7pPr>
            <a:lvl8pPr marL="34290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8pPr>
            <a:lvl9pPr marL="38862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9pPr>
          </a:lstStyle>
          <a:p>
            <a:pPr algn="ctr" eaLnBrk="1" hangingPunct="1">
              <a:spcBef>
                <a:spcPct val="0"/>
              </a:spcBef>
              <a:buClrTx/>
              <a:buFontTx/>
              <a:buNone/>
            </a:pPr>
            <a:r>
              <a:rPr lang="en-US" altLang="en-US" b="0" dirty="0">
                <a:solidFill>
                  <a:schemeClr val="bg1"/>
                </a:solidFill>
                <a:latin typeface="Calibri" pitchFamily="34" charset="0"/>
              </a:rPr>
              <a:t>Constituent</a:t>
            </a:r>
            <a:endParaRPr lang="en-US" altLang="en-US" sz="1800" b="0" dirty="0">
              <a:solidFill>
                <a:schemeClr val="bg1"/>
              </a:solidFill>
              <a:latin typeface="Calibri" pitchFamily="34" charset="0"/>
            </a:endParaRPr>
          </a:p>
        </p:txBody>
      </p:sp>
      <p:sp>
        <p:nvSpPr>
          <p:cNvPr id="14342" name="Line 6"/>
          <p:cNvSpPr>
            <a:spLocks noChangeShapeType="1"/>
          </p:cNvSpPr>
          <p:nvPr/>
        </p:nvSpPr>
        <p:spPr bwMode="auto">
          <a:xfrm>
            <a:off x="2514600" y="3562350"/>
            <a:ext cx="1066800" cy="914400"/>
          </a:xfrm>
          <a:prstGeom prst="line">
            <a:avLst/>
          </a:prstGeom>
          <a:noFill/>
          <a:ln w="177800">
            <a:solidFill>
              <a:srgbClr val="C1C2C1"/>
            </a:solidFill>
            <a:round/>
            <a:headEnd type="triangle" w="med" len="med"/>
            <a:tailEnd type="triangle" w="med" len="med"/>
          </a:ln>
          <a:extLst>
            <a:ext uri="{909E8E84-426E-40dd-AFC4-6F175D3DCCD1}">
              <a14:hiddenFill xmlns="" xmlns:a14="http://schemas.microsoft.com/office/drawing/2010/main">
                <a:noFill/>
              </a14:hiddenFill>
            </a:ext>
          </a:extLst>
        </p:spPr>
        <p:txBody>
          <a:bodyPr/>
          <a:lstStyle/>
          <a:p>
            <a:endParaRPr lang="en-US" dirty="0"/>
          </a:p>
        </p:txBody>
      </p:sp>
      <p:sp>
        <p:nvSpPr>
          <p:cNvPr id="14343" name="Oval 4"/>
          <p:cNvSpPr>
            <a:spLocks noChangeArrowheads="1"/>
          </p:cNvSpPr>
          <p:nvPr/>
        </p:nvSpPr>
        <p:spPr bwMode="auto">
          <a:xfrm>
            <a:off x="3581400" y="4095750"/>
            <a:ext cx="1981200" cy="1676400"/>
          </a:xfrm>
          <a:prstGeom prst="ellipse">
            <a:avLst/>
          </a:prstGeom>
          <a:solidFill>
            <a:srgbClr val="000090"/>
          </a:solidFill>
          <a:ln>
            <a:noFill/>
          </a:ln>
        </p:spPr>
        <p:txBody>
          <a:bodyPr wrap="none" anchor="ctr"/>
          <a:lstStyle>
            <a:lvl1pPr eaLnBrk="0" hangingPunct="0">
              <a:spcBef>
                <a:spcPct val="40000"/>
              </a:spcBef>
              <a:buClr>
                <a:srgbClr val="E31837"/>
              </a:buClr>
              <a:buFont typeface="Wingdings" pitchFamily="2" charset="2"/>
              <a:buChar char="§"/>
              <a:defRPr sz="2400" b="1">
                <a:solidFill>
                  <a:schemeClr val="tx1"/>
                </a:solidFill>
                <a:latin typeface="OfficinaSansITCStd Book" pitchFamily="50" charset="0"/>
                <a:ea typeface="ＭＳ Ｐゴシック" pitchFamily="34" charset="-128"/>
              </a:defRPr>
            </a:lvl1pPr>
            <a:lvl2pPr marL="742950" indent="-285750" eaLnBrk="0" hangingPunct="0">
              <a:spcBef>
                <a:spcPct val="40000"/>
              </a:spcBef>
              <a:buClr>
                <a:srgbClr val="E31837"/>
              </a:buClr>
              <a:buSzPct val="80000"/>
              <a:buChar char="•"/>
              <a:defRPr sz="2400">
                <a:solidFill>
                  <a:schemeClr val="tx1"/>
                </a:solidFill>
                <a:latin typeface="OfficinaSansITCStd Book" pitchFamily="50" charset="0"/>
                <a:ea typeface="ＭＳ Ｐゴシック" pitchFamily="34" charset="-128"/>
              </a:defRPr>
            </a:lvl2pPr>
            <a:lvl3pPr marL="1143000" indent="-228600" eaLnBrk="0" hangingPunct="0">
              <a:spcBef>
                <a:spcPct val="40000"/>
              </a:spcBef>
              <a:buClr>
                <a:srgbClr val="E31837"/>
              </a:buClr>
              <a:buSzPct val="80000"/>
              <a:buChar char="•"/>
              <a:defRPr sz="2200">
                <a:solidFill>
                  <a:schemeClr val="tx1"/>
                </a:solidFill>
                <a:latin typeface="OfficinaSansITCStd Book" pitchFamily="50" charset="0"/>
                <a:ea typeface="ＭＳ Ｐゴシック" pitchFamily="34" charset="-128"/>
              </a:defRPr>
            </a:lvl3pPr>
            <a:lvl4pPr marL="16002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4pPr>
            <a:lvl5pPr marL="20574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5pPr>
            <a:lvl6pPr marL="25146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6pPr>
            <a:lvl7pPr marL="29718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7pPr>
            <a:lvl8pPr marL="34290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8pPr>
            <a:lvl9pPr marL="38862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9pPr>
          </a:lstStyle>
          <a:p>
            <a:pPr algn="ctr" eaLnBrk="1" hangingPunct="1">
              <a:spcBef>
                <a:spcPct val="0"/>
              </a:spcBef>
              <a:buClrTx/>
              <a:buFontTx/>
              <a:buNone/>
            </a:pPr>
            <a:r>
              <a:rPr lang="en-US" altLang="en-US" b="0" dirty="0">
                <a:solidFill>
                  <a:schemeClr val="bg1"/>
                </a:solidFill>
                <a:latin typeface="Calibri" pitchFamily="34" charset="0"/>
              </a:rPr>
              <a:t>Lawyer </a:t>
            </a:r>
            <a:endParaRPr lang="en-US" altLang="en-US" sz="1800" b="0" dirty="0">
              <a:solidFill>
                <a:schemeClr val="bg1"/>
              </a:solidFill>
              <a:latin typeface="Calibri" pitchFamily="34" charset="0"/>
            </a:endParaRPr>
          </a:p>
        </p:txBody>
      </p:sp>
      <p:sp>
        <p:nvSpPr>
          <p:cNvPr id="14344" name="Line 6"/>
          <p:cNvSpPr>
            <a:spLocks noChangeShapeType="1"/>
          </p:cNvSpPr>
          <p:nvPr/>
        </p:nvSpPr>
        <p:spPr bwMode="auto">
          <a:xfrm flipH="1">
            <a:off x="5486400" y="3409950"/>
            <a:ext cx="990600" cy="914400"/>
          </a:xfrm>
          <a:prstGeom prst="line">
            <a:avLst/>
          </a:prstGeom>
          <a:noFill/>
          <a:ln w="177800">
            <a:solidFill>
              <a:srgbClr val="C1C2C1"/>
            </a:solidFill>
            <a:round/>
            <a:headEnd type="triangle" w="med" len="med"/>
            <a:tailEnd type="triangle" w="med" len="med"/>
          </a:ln>
          <a:extLst>
            <a:ext uri="{909E8E84-426E-40dd-AFC4-6F175D3DCCD1}">
              <a14:hiddenFill xmlns="" xmlns:a14="http://schemas.microsoft.com/office/drawing/2010/main">
                <a:noFill/>
              </a14:hiddenFill>
            </a:ext>
          </a:extLst>
        </p:spPr>
        <p:txBody>
          <a:bodyPr/>
          <a:lstStyle/>
          <a:p>
            <a:endParaRPr lang="en-US" dirty="0"/>
          </a:p>
        </p:txBody>
      </p:sp>
      <p:sp>
        <p:nvSpPr>
          <p:cNvPr id="11" name="Slide Number Placeholder 3"/>
          <p:cNvSpPr>
            <a:spLocks noGrp="1"/>
          </p:cNvSpPr>
          <p:nvPr>
            <p:ph type="sldNum" sz="quarter" idx="12"/>
          </p:nvPr>
        </p:nvSpPr>
        <p:spPr>
          <a:xfrm>
            <a:off x="6553200" y="6356350"/>
            <a:ext cx="2133600" cy="365125"/>
          </a:xfrm>
        </p:spPr>
        <p:txBody>
          <a:bodyPr/>
          <a:lstStyle/>
          <a:p>
            <a:fld id="{0B3C2AB0-6FCC-43F8-B047-D0BD5542F903}" type="slidenum">
              <a:rPr lang="en-US" smtClean="0">
                <a:solidFill>
                  <a:schemeClr val="tx1"/>
                </a:solidFill>
              </a:rPr>
              <a:t>34</a:t>
            </a:fld>
            <a:endParaRPr lang="en-US" dirty="0">
              <a:solidFill>
                <a:schemeClr val="tx1"/>
              </a:solidFill>
            </a:endParaRPr>
          </a:p>
        </p:txBody>
      </p:sp>
    </p:spTree>
    <p:extLst>
      <p:ext uri="{BB962C8B-B14F-4D97-AF65-F5344CB8AC3E}">
        <p14:creationId xmlns:p14="http://schemas.microsoft.com/office/powerpoint/2010/main" val="1511361325"/>
      </p:ext>
    </p:extLst>
  </p:cSld>
  <p:clrMapOvr>
    <a:masterClrMapping/>
  </p:clrMapOvr>
  <mc:AlternateContent xmlns:mc="http://schemas.openxmlformats.org/markup-compatibility/2006" xmlns:p14="http://schemas.microsoft.com/office/powerpoint/2010/main">
    <mc:Choice Requires="p14">
      <p:transition p14:dur="250">
        <p:wipe/>
      </p:transition>
    </mc:Choice>
    <mc:Fallback xmlns="">
      <p:transition>
        <p:wip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ounded Rectangle 14"/>
          <p:cNvSpPr/>
          <p:nvPr/>
        </p:nvSpPr>
        <p:spPr>
          <a:xfrm>
            <a:off x="423289" y="1290300"/>
            <a:ext cx="8504257" cy="4580018"/>
          </a:xfrm>
          <a:prstGeom prst="roundRect">
            <a:avLst/>
          </a:prstGeom>
          <a:pattFill prst="pct5">
            <a:fgClr>
              <a:srgbClr val="CD0920"/>
            </a:fgClr>
            <a:bgClr>
              <a:prstClr val="white"/>
            </a:bgClr>
          </a:pattFill>
          <a:ln>
            <a:solidFill>
              <a:srgbClr val="CD092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458" name="Rectangle 2"/>
          <p:cNvSpPr>
            <a:spLocks noGrp="1" noChangeArrowheads="1"/>
          </p:cNvSpPr>
          <p:nvPr>
            <p:ph type="title"/>
          </p:nvPr>
        </p:nvSpPr>
        <p:spPr/>
        <p:txBody>
          <a:bodyPr>
            <a:normAutofit/>
          </a:bodyPr>
          <a:lstStyle/>
          <a:p>
            <a:pPr eaLnBrk="1" hangingPunct="1">
              <a:spcBef>
                <a:spcPts val="0"/>
              </a:spcBef>
              <a:spcAft>
                <a:spcPts val="600"/>
              </a:spcAft>
              <a:defRPr/>
            </a:pPr>
            <a:r>
              <a:rPr lang="en-US" sz="3600" dirty="0">
                <a:latin typeface="Calibri" panose="020F0502020204030204" pitchFamily="34" charset="0"/>
                <a:cs typeface="Calibri"/>
              </a:rPr>
              <a:t>Joint Defense/Common Interest Privilege</a:t>
            </a:r>
          </a:p>
        </p:txBody>
      </p:sp>
      <p:sp>
        <p:nvSpPr>
          <p:cNvPr id="2" name="Slide Number Placeholder 1"/>
          <p:cNvSpPr>
            <a:spLocks noGrp="1"/>
          </p:cNvSpPr>
          <p:nvPr>
            <p:ph type="sldNum" sz="quarter" idx="12"/>
          </p:nvPr>
        </p:nvSpPr>
        <p:spPr/>
        <p:txBody>
          <a:bodyPr/>
          <a:lstStyle/>
          <a:p>
            <a:fld id="{0B3C2AB0-6FCC-43F8-B047-D0BD5542F903}" type="slidenum">
              <a:rPr lang="en-US" smtClean="0">
                <a:solidFill>
                  <a:srgbClr val="000000"/>
                </a:solidFill>
              </a:rPr>
              <a:t>35</a:t>
            </a:fld>
            <a:endParaRPr lang="en-US" dirty="0">
              <a:solidFill>
                <a:srgbClr val="000000"/>
              </a:solidFill>
            </a:endParaRPr>
          </a:p>
        </p:txBody>
      </p:sp>
      <p:sp>
        <p:nvSpPr>
          <p:cNvPr id="15363" name="Oval 3"/>
          <p:cNvSpPr>
            <a:spLocks noChangeArrowheads="1"/>
          </p:cNvSpPr>
          <p:nvPr/>
        </p:nvSpPr>
        <p:spPr bwMode="auto">
          <a:xfrm>
            <a:off x="1295400" y="1428750"/>
            <a:ext cx="1981200" cy="1676400"/>
          </a:xfrm>
          <a:prstGeom prst="ellipse">
            <a:avLst/>
          </a:prstGeom>
          <a:solidFill>
            <a:srgbClr val="133176"/>
          </a:solidFill>
          <a:ln>
            <a:noFill/>
          </a:ln>
        </p:spPr>
        <p:txBody>
          <a:bodyPr wrap="none" anchor="ctr"/>
          <a:lstStyle>
            <a:lvl1pPr eaLnBrk="0" hangingPunct="0">
              <a:spcBef>
                <a:spcPct val="40000"/>
              </a:spcBef>
              <a:buClr>
                <a:srgbClr val="E31837"/>
              </a:buClr>
              <a:buFont typeface="Wingdings" pitchFamily="2" charset="2"/>
              <a:buChar char="§"/>
              <a:defRPr sz="2400" b="1">
                <a:solidFill>
                  <a:schemeClr val="tx1"/>
                </a:solidFill>
                <a:latin typeface="OfficinaSansITCStd Book" pitchFamily="50" charset="0"/>
                <a:ea typeface="ＭＳ Ｐゴシック" pitchFamily="34" charset="-128"/>
              </a:defRPr>
            </a:lvl1pPr>
            <a:lvl2pPr marL="742950" indent="-285750" eaLnBrk="0" hangingPunct="0">
              <a:spcBef>
                <a:spcPct val="40000"/>
              </a:spcBef>
              <a:buClr>
                <a:srgbClr val="E31837"/>
              </a:buClr>
              <a:buSzPct val="80000"/>
              <a:buChar char="•"/>
              <a:defRPr sz="2400">
                <a:solidFill>
                  <a:schemeClr val="tx1"/>
                </a:solidFill>
                <a:latin typeface="OfficinaSansITCStd Book" pitchFamily="50" charset="0"/>
                <a:ea typeface="ＭＳ Ｐゴシック" pitchFamily="34" charset="-128"/>
              </a:defRPr>
            </a:lvl2pPr>
            <a:lvl3pPr marL="1143000" indent="-228600" eaLnBrk="0" hangingPunct="0">
              <a:spcBef>
                <a:spcPct val="40000"/>
              </a:spcBef>
              <a:buClr>
                <a:srgbClr val="E31837"/>
              </a:buClr>
              <a:buSzPct val="80000"/>
              <a:buChar char="•"/>
              <a:defRPr sz="2200">
                <a:solidFill>
                  <a:schemeClr val="tx1"/>
                </a:solidFill>
                <a:latin typeface="OfficinaSansITCStd Book" pitchFamily="50" charset="0"/>
                <a:ea typeface="ＭＳ Ｐゴシック" pitchFamily="34" charset="-128"/>
              </a:defRPr>
            </a:lvl3pPr>
            <a:lvl4pPr marL="16002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4pPr>
            <a:lvl5pPr marL="20574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5pPr>
            <a:lvl6pPr marL="25146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6pPr>
            <a:lvl7pPr marL="29718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7pPr>
            <a:lvl8pPr marL="34290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8pPr>
            <a:lvl9pPr marL="38862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9pPr>
          </a:lstStyle>
          <a:p>
            <a:pPr algn="ctr" eaLnBrk="1" hangingPunct="1">
              <a:spcBef>
                <a:spcPct val="0"/>
              </a:spcBef>
              <a:buClrTx/>
              <a:buFontTx/>
              <a:buNone/>
            </a:pPr>
            <a:r>
              <a:rPr lang="en-US" altLang="en-US" b="0" dirty="0">
                <a:solidFill>
                  <a:schemeClr val="bg1"/>
                </a:solidFill>
                <a:latin typeface="Calibri" pitchFamily="34" charset="0"/>
              </a:rPr>
              <a:t>Client 1 </a:t>
            </a:r>
            <a:endParaRPr lang="en-US" altLang="en-US" sz="1800" b="0" dirty="0">
              <a:solidFill>
                <a:schemeClr val="bg1"/>
              </a:solidFill>
              <a:latin typeface="Calibri" pitchFamily="34" charset="0"/>
            </a:endParaRPr>
          </a:p>
        </p:txBody>
      </p:sp>
      <p:sp>
        <p:nvSpPr>
          <p:cNvPr id="15364" name="Oval 4"/>
          <p:cNvSpPr>
            <a:spLocks noChangeArrowheads="1"/>
          </p:cNvSpPr>
          <p:nvPr/>
        </p:nvSpPr>
        <p:spPr bwMode="auto">
          <a:xfrm>
            <a:off x="5943600" y="1428750"/>
            <a:ext cx="1981200" cy="1676400"/>
          </a:xfrm>
          <a:prstGeom prst="ellipse">
            <a:avLst/>
          </a:prstGeom>
          <a:solidFill>
            <a:srgbClr val="133176"/>
          </a:solidFill>
          <a:ln>
            <a:noFill/>
          </a:ln>
        </p:spPr>
        <p:txBody>
          <a:bodyPr wrap="none" anchor="ctr"/>
          <a:lstStyle>
            <a:lvl1pPr eaLnBrk="0" hangingPunct="0">
              <a:spcBef>
                <a:spcPct val="40000"/>
              </a:spcBef>
              <a:buClr>
                <a:srgbClr val="E31837"/>
              </a:buClr>
              <a:buFont typeface="Wingdings" pitchFamily="2" charset="2"/>
              <a:buChar char="§"/>
              <a:defRPr sz="2400" b="1">
                <a:solidFill>
                  <a:schemeClr val="tx1"/>
                </a:solidFill>
                <a:latin typeface="OfficinaSansITCStd Book" pitchFamily="50" charset="0"/>
                <a:ea typeface="ＭＳ Ｐゴシック" pitchFamily="34" charset="-128"/>
              </a:defRPr>
            </a:lvl1pPr>
            <a:lvl2pPr marL="742950" indent="-285750" eaLnBrk="0" hangingPunct="0">
              <a:spcBef>
                <a:spcPct val="40000"/>
              </a:spcBef>
              <a:buClr>
                <a:srgbClr val="E31837"/>
              </a:buClr>
              <a:buSzPct val="80000"/>
              <a:buChar char="•"/>
              <a:defRPr sz="2400">
                <a:solidFill>
                  <a:schemeClr val="tx1"/>
                </a:solidFill>
                <a:latin typeface="OfficinaSansITCStd Book" pitchFamily="50" charset="0"/>
                <a:ea typeface="ＭＳ Ｐゴシック" pitchFamily="34" charset="-128"/>
              </a:defRPr>
            </a:lvl2pPr>
            <a:lvl3pPr marL="1143000" indent="-228600" eaLnBrk="0" hangingPunct="0">
              <a:spcBef>
                <a:spcPct val="40000"/>
              </a:spcBef>
              <a:buClr>
                <a:srgbClr val="E31837"/>
              </a:buClr>
              <a:buSzPct val="80000"/>
              <a:buChar char="•"/>
              <a:defRPr sz="2200">
                <a:solidFill>
                  <a:schemeClr val="tx1"/>
                </a:solidFill>
                <a:latin typeface="OfficinaSansITCStd Book" pitchFamily="50" charset="0"/>
                <a:ea typeface="ＭＳ Ｐゴシック" pitchFamily="34" charset="-128"/>
              </a:defRPr>
            </a:lvl3pPr>
            <a:lvl4pPr marL="16002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4pPr>
            <a:lvl5pPr marL="20574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5pPr>
            <a:lvl6pPr marL="25146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6pPr>
            <a:lvl7pPr marL="29718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7pPr>
            <a:lvl8pPr marL="34290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8pPr>
            <a:lvl9pPr marL="38862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9pPr>
          </a:lstStyle>
          <a:p>
            <a:pPr algn="ctr" eaLnBrk="1" hangingPunct="1">
              <a:spcBef>
                <a:spcPct val="0"/>
              </a:spcBef>
              <a:buClrTx/>
              <a:buFontTx/>
              <a:buNone/>
            </a:pPr>
            <a:r>
              <a:rPr lang="en-US" altLang="en-US" b="0" dirty="0">
                <a:solidFill>
                  <a:schemeClr val="bg1"/>
                </a:solidFill>
                <a:latin typeface="Calibri" pitchFamily="34" charset="0"/>
              </a:rPr>
              <a:t>Client 2</a:t>
            </a:r>
            <a:endParaRPr lang="en-US" altLang="en-US" sz="1800" b="0" dirty="0">
              <a:solidFill>
                <a:schemeClr val="bg1"/>
              </a:solidFill>
              <a:latin typeface="Calibri" pitchFamily="34" charset="0"/>
            </a:endParaRPr>
          </a:p>
        </p:txBody>
      </p:sp>
      <p:sp>
        <p:nvSpPr>
          <p:cNvPr id="15365" name="Line 5"/>
          <p:cNvSpPr>
            <a:spLocks noChangeShapeType="1"/>
          </p:cNvSpPr>
          <p:nvPr/>
        </p:nvSpPr>
        <p:spPr bwMode="auto">
          <a:xfrm>
            <a:off x="3352800" y="2266950"/>
            <a:ext cx="2514600" cy="0"/>
          </a:xfrm>
          <a:prstGeom prst="line">
            <a:avLst/>
          </a:prstGeom>
          <a:noFill/>
          <a:ln w="177800" cap="rnd">
            <a:pattFill prst="wdDnDiag">
              <a:fgClr>
                <a:srgbClr val="E31837"/>
              </a:fgClr>
              <a:bgClr>
                <a:srgbClr val="FFFFFF"/>
              </a:bgClr>
            </a:pattFill>
            <a:round/>
            <a:headEnd type="triangle" w="med" len="med"/>
            <a:tailEnd type="triangle" w="med" len="med"/>
          </a:ln>
          <a:extLst>
            <a:ext uri="{909E8E84-426E-40dd-AFC4-6F175D3DCCD1}">
              <a14:hiddenFill xmlns="" xmlns:a14="http://schemas.microsoft.com/office/drawing/2010/main">
                <a:noFill/>
              </a14:hiddenFill>
            </a:ext>
          </a:extLst>
        </p:spPr>
        <p:txBody>
          <a:bodyPr/>
          <a:lstStyle/>
          <a:p>
            <a:endParaRPr lang="en-US" dirty="0"/>
          </a:p>
        </p:txBody>
      </p:sp>
      <p:sp>
        <p:nvSpPr>
          <p:cNvPr id="15366" name="Oval 6"/>
          <p:cNvSpPr>
            <a:spLocks noChangeArrowheads="1"/>
          </p:cNvSpPr>
          <p:nvPr/>
        </p:nvSpPr>
        <p:spPr bwMode="auto">
          <a:xfrm>
            <a:off x="1295400" y="4019550"/>
            <a:ext cx="1981200" cy="1676400"/>
          </a:xfrm>
          <a:prstGeom prst="ellipse">
            <a:avLst/>
          </a:prstGeom>
          <a:solidFill>
            <a:srgbClr val="133176"/>
          </a:solidFill>
          <a:ln>
            <a:noFill/>
          </a:ln>
        </p:spPr>
        <p:txBody>
          <a:bodyPr wrap="none" anchor="ctr"/>
          <a:lstStyle>
            <a:lvl1pPr eaLnBrk="0" hangingPunct="0">
              <a:spcBef>
                <a:spcPct val="40000"/>
              </a:spcBef>
              <a:buClr>
                <a:srgbClr val="E31837"/>
              </a:buClr>
              <a:buFont typeface="Wingdings" pitchFamily="2" charset="2"/>
              <a:buChar char="§"/>
              <a:defRPr sz="2400" b="1">
                <a:solidFill>
                  <a:schemeClr val="tx1"/>
                </a:solidFill>
                <a:latin typeface="OfficinaSansITCStd Book" pitchFamily="50" charset="0"/>
                <a:ea typeface="ＭＳ Ｐゴシック" pitchFamily="34" charset="-128"/>
              </a:defRPr>
            </a:lvl1pPr>
            <a:lvl2pPr marL="742950" indent="-285750" eaLnBrk="0" hangingPunct="0">
              <a:spcBef>
                <a:spcPct val="40000"/>
              </a:spcBef>
              <a:buClr>
                <a:srgbClr val="E31837"/>
              </a:buClr>
              <a:buSzPct val="80000"/>
              <a:buChar char="•"/>
              <a:defRPr sz="2400">
                <a:solidFill>
                  <a:schemeClr val="tx1"/>
                </a:solidFill>
                <a:latin typeface="OfficinaSansITCStd Book" pitchFamily="50" charset="0"/>
                <a:ea typeface="ＭＳ Ｐゴシック" pitchFamily="34" charset="-128"/>
              </a:defRPr>
            </a:lvl2pPr>
            <a:lvl3pPr marL="1143000" indent="-228600" eaLnBrk="0" hangingPunct="0">
              <a:spcBef>
                <a:spcPct val="40000"/>
              </a:spcBef>
              <a:buClr>
                <a:srgbClr val="E31837"/>
              </a:buClr>
              <a:buSzPct val="80000"/>
              <a:buChar char="•"/>
              <a:defRPr sz="2200">
                <a:solidFill>
                  <a:schemeClr val="tx1"/>
                </a:solidFill>
                <a:latin typeface="OfficinaSansITCStd Book" pitchFamily="50" charset="0"/>
                <a:ea typeface="ＭＳ Ｐゴシック" pitchFamily="34" charset="-128"/>
              </a:defRPr>
            </a:lvl3pPr>
            <a:lvl4pPr marL="16002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4pPr>
            <a:lvl5pPr marL="20574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5pPr>
            <a:lvl6pPr marL="25146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6pPr>
            <a:lvl7pPr marL="29718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7pPr>
            <a:lvl8pPr marL="34290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8pPr>
            <a:lvl9pPr marL="38862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9pPr>
          </a:lstStyle>
          <a:p>
            <a:pPr algn="ctr" eaLnBrk="1" hangingPunct="1">
              <a:spcBef>
                <a:spcPct val="0"/>
              </a:spcBef>
              <a:buClrTx/>
              <a:buFontTx/>
              <a:buNone/>
            </a:pPr>
            <a:r>
              <a:rPr lang="en-US" altLang="en-US" b="0" dirty="0">
                <a:solidFill>
                  <a:schemeClr val="bg1"/>
                </a:solidFill>
                <a:latin typeface="Calibri" pitchFamily="34" charset="0"/>
              </a:rPr>
              <a:t>Lawyer 1 </a:t>
            </a:r>
            <a:endParaRPr lang="en-US" altLang="en-US" sz="1800" b="0" dirty="0">
              <a:solidFill>
                <a:schemeClr val="bg1"/>
              </a:solidFill>
              <a:latin typeface="Calibri" pitchFamily="34" charset="0"/>
            </a:endParaRPr>
          </a:p>
        </p:txBody>
      </p:sp>
      <p:sp>
        <p:nvSpPr>
          <p:cNvPr id="15367" name="Oval 7"/>
          <p:cNvSpPr>
            <a:spLocks noChangeArrowheads="1"/>
          </p:cNvSpPr>
          <p:nvPr/>
        </p:nvSpPr>
        <p:spPr bwMode="auto">
          <a:xfrm>
            <a:off x="5943600" y="4019550"/>
            <a:ext cx="1981200" cy="1676400"/>
          </a:xfrm>
          <a:prstGeom prst="ellipse">
            <a:avLst/>
          </a:prstGeom>
          <a:solidFill>
            <a:srgbClr val="133176"/>
          </a:solidFill>
          <a:ln>
            <a:noFill/>
          </a:ln>
        </p:spPr>
        <p:txBody>
          <a:bodyPr wrap="none" anchor="ctr"/>
          <a:lstStyle>
            <a:lvl1pPr eaLnBrk="0" hangingPunct="0">
              <a:spcBef>
                <a:spcPct val="40000"/>
              </a:spcBef>
              <a:buClr>
                <a:srgbClr val="E31837"/>
              </a:buClr>
              <a:buFont typeface="Wingdings" pitchFamily="2" charset="2"/>
              <a:buChar char="§"/>
              <a:defRPr sz="2400" b="1">
                <a:solidFill>
                  <a:schemeClr val="tx1"/>
                </a:solidFill>
                <a:latin typeface="OfficinaSansITCStd Book" pitchFamily="50" charset="0"/>
                <a:ea typeface="ＭＳ Ｐゴシック" pitchFamily="34" charset="-128"/>
              </a:defRPr>
            </a:lvl1pPr>
            <a:lvl2pPr marL="742950" indent="-285750" eaLnBrk="0" hangingPunct="0">
              <a:spcBef>
                <a:spcPct val="40000"/>
              </a:spcBef>
              <a:buClr>
                <a:srgbClr val="E31837"/>
              </a:buClr>
              <a:buSzPct val="80000"/>
              <a:buChar char="•"/>
              <a:defRPr sz="2400">
                <a:solidFill>
                  <a:schemeClr val="tx1"/>
                </a:solidFill>
                <a:latin typeface="OfficinaSansITCStd Book" pitchFamily="50" charset="0"/>
                <a:ea typeface="ＭＳ Ｐゴシック" pitchFamily="34" charset="-128"/>
              </a:defRPr>
            </a:lvl2pPr>
            <a:lvl3pPr marL="1143000" indent="-228600" eaLnBrk="0" hangingPunct="0">
              <a:spcBef>
                <a:spcPct val="40000"/>
              </a:spcBef>
              <a:buClr>
                <a:srgbClr val="E31837"/>
              </a:buClr>
              <a:buSzPct val="80000"/>
              <a:buChar char="•"/>
              <a:defRPr sz="2200">
                <a:solidFill>
                  <a:schemeClr val="tx1"/>
                </a:solidFill>
                <a:latin typeface="OfficinaSansITCStd Book" pitchFamily="50" charset="0"/>
                <a:ea typeface="ＭＳ Ｐゴシック" pitchFamily="34" charset="-128"/>
              </a:defRPr>
            </a:lvl3pPr>
            <a:lvl4pPr marL="16002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4pPr>
            <a:lvl5pPr marL="20574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5pPr>
            <a:lvl6pPr marL="25146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6pPr>
            <a:lvl7pPr marL="29718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7pPr>
            <a:lvl8pPr marL="34290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8pPr>
            <a:lvl9pPr marL="38862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9pPr>
          </a:lstStyle>
          <a:p>
            <a:pPr algn="ctr" eaLnBrk="1" hangingPunct="1">
              <a:spcBef>
                <a:spcPct val="0"/>
              </a:spcBef>
              <a:buClrTx/>
              <a:buFontTx/>
              <a:buNone/>
            </a:pPr>
            <a:r>
              <a:rPr lang="en-US" altLang="en-US" b="0" dirty="0">
                <a:solidFill>
                  <a:schemeClr val="bg1"/>
                </a:solidFill>
                <a:latin typeface="Calibri" pitchFamily="34" charset="0"/>
              </a:rPr>
              <a:t>Lawyer 2</a:t>
            </a:r>
            <a:endParaRPr lang="en-US" altLang="en-US" sz="1800" b="0" dirty="0">
              <a:solidFill>
                <a:schemeClr val="bg1"/>
              </a:solidFill>
              <a:latin typeface="Calibri" pitchFamily="34" charset="0"/>
            </a:endParaRPr>
          </a:p>
        </p:txBody>
      </p:sp>
      <p:sp>
        <p:nvSpPr>
          <p:cNvPr id="15368" name="Line 8"/>
          <p:cNvSpPr>
            <a:spLocks noChangeShapeType="1"/>
          </p:cNvSpPr>
          <p:nvPr/>
        </p:nvSpPr>
        <p:spPr bwMode="auto">
          <a:xfrm>
            <a:off x="3352800" y="4857750"/>
            <a:ext cx="2438400" cy="0"/>
          </a:xfrm>
          <a:prstGeom prst="line">
            <a:avLst/>
          </a:prstGeom>
          <a:noFill/>
          <a:ln w="177800">
            <a:solidFill>
              <a:srgbClr val="E31837"/>
            </a:solidFill>
            <a:round/>
            <a:headEnd type="triangle" w="med" len="med"/>
            <a:tailEnd type="triangle" w="med" len="med"/>
          </a:ln>
          <a:extLst>
            <a:ext uri="{909E8E84-426E-40dd-AFC4-6F175D3DCCD1}">
              <a14:hiddenFill xmlns="" xmlns:a14="http://schemas.microsoft.com/office/drawing/2010/main">
                <a:noFill/>
              </a14:hiddenFill>
            </a:ext>
          </a:extLst>
        </p:spPr>
        <p:txBody>
          <a:bodyPr/>
          <a:lstStyle/>
          <a:p>
            <a:endParaRPr lang="en-US" dirty="0"/>
          </a:p>
        </p:txBody>
      </p:sp>
      <p:sp>
        <p:nvSpPr>
          <p:cNvPr id="15369" name="Line 9"/>
          <p:cNvSpPr>
            <a:spLocks noChangeShapeType="1"/>
          </p:cNvSpPr>
          <p:nvPr/>
        </p:nvSpPr>
        <p:spPr bwMode="auto">
          <a:xfrm>
            <a:off x="3276600" y="2800350"/>
            <a:ext cx="2514600" cy="1600200"/>
          </a:xfrm>
          <a:prstGeom prst="line">
            <a:avLst/>
          </a:prstGeom>
          <a:noFill/>
          <a:ln w="177800">
            <a:pattFill prst="pct60">
              <a:fgClr>
                <a:srgbClr val="E31837"/>
              </a:fgClr>
              <a:bgClr>
                <a:srgbClr val="FFFFFF"/>
              </a:bgClr>
            </a:pattFill>
            <a:round/>
            <a:headEnd type="triangle" w="med" len="med"/>
            <a:tailEnd type="triangle" w="med" len="med"/>
          </a:ln>
          <a:extLst>
            <a:ext uri="{909E8E84-426E-40dd-AFC4-6F175D3DCCD1}">
              <a14:hiddenFill xmlns="" xmlns:a14="http://schemas.microsoft.com/office/drawing/2010/main">
                <a:noFill/>
              </a14:hiddenFill>
            </a:ext>
          </a:extLst>
        </p:spPr>
        <p:txBody>
          <a:bodyPr/>
          <a:lstStyle/>
          <a:p>
            <a:endParaRPr lang="en-US" dirty="0"/>
          </a:p>
        </p:txBody>
      </p:sp>
      <p:sp>
        <p:nvSpPr>
          <p:cNvPr id="15370" name="Line 10"/>
          <p:cNvSpPr>
            <a:spLocks noChangeShapeType="1"/>
          </p:cNvSpPr>
          <p:nvPr/>
        </p:nvSpPr>
        <p:spPr bwMode="auto">
          <a:xfrm flipV="1">
            <a:off x="3352800" y="2800350"/>
            <a:ext cx="2590800" cy="1600200"/>
          </a:xfrm>
          <a:prstGeom prst="line">
            <a:avLst/>
          </a:prstGeom>
          <a:noFill/>
          <a:ln w="177800">
            <a:pattFill prst="pct60">
              <a:fgClr>
                <a:srgbClr val="E31837"/>
              </a:fgClr>
              <a:bgClr>
                <a:srgbClr val="FFFFFF"/>
              </a:bgClr>
            </a:pattFill>
            <a:round/>
            <a:headEnd type="triangle" w="med" len="med"/>
            <a:tailEnd type="triangle" w="med" len="med"/>
          </a:ln>
          <a:extLst>
            <a:ext uri="{909E8E84-426E-40dd-AFC4-6F175D3DCCD1}">
              <a14:hiddenFill xmlns="" xmlns:a14="http://schemas.microsoft.com/office/drawing/2010/main">
                <a:noFill/>
              </a14:hiddenFill>
            </a:ext>
          </a:extLst>
        </p:spPr>
        <p:txBody>
          <a:bodyPr/>
          <a:lstStyle/>
          <a:p>
            <a:endParaRPr lang="en-US" dirty="0"/>
          </a:p>
        </p:txBody>
      </p:sp>
      <p:sp>
        <p:nvSpPr>
          <p:cNvPr id="15371" name="Line 11"/>
          <p:cNvSpPr>
            <a:spLocks noChangeShapeType="1"/>
          </p:cNvSpPr>
          <p:nvPr/>
        </p:nvSpPr>
        <p:spPr bwMode="auto">
          <a:xfrm flipV="1">
            <a:off x="2286000" y="3181350"/>
            <a:ext cx="0" cy="762000"/>
          </a:xfrm>
          <a:prstGeom prst="line">
            <a:avLst/>
          </a:prstGeom>
          <a:noFill/>
          <a:ln w="127000" cmpd="dbl">
            <a:solidFill>
              <a:srgbClr val="C0C0C0"/>
            </a:solidFill>
            <a:round/>
            <a:headEnd type="triangle" w="med" len="med"/>
            <a:tailEnd type="triangle" w="med" len="med"/>
          </a:ln>
          <a:extLst>
            <a:ext uri="{909E8E84-426E-40dd-AFC4-6F175D3DCCD1}">
              <a14:hiddenFill xmlns="" xmlns:a14="http://schemas.microsoft.com/office/drawing/2010/main">
                <a:noFill/>
              </a14:hiddenFill>
            </a:ext>
          </a:extLst>
        </p:spPr>
        <p:txBody>
          <a:bodyPr/>
          <a:lstStyle/>
          <a:p>
            <a:endParaRPr lang="en-US" dirty="0"/>
          </a:p>
        </p:txBody>
      </p:sp>
      <p:sp>
        <p:nvSpPr>
          <p:cNvPr id="15372" name="Line 12"/>
          <p:cNvSpPr>
            <a:spLocks noChangeShapeType="1"/>
          </p:cNvSpPr>
          <p:nvPr/>
        </p:nvSpPr>
        <p:spPr bwMode="auto">
          <a:xfrm flipV="1">
            <a:off x="7010400" y="3181350"/>
            <a:ext cx="0" cy="762000"/>
          </a:xfrm>
          <a:prstGeom prst="line">
            <a:avLst/>
          </a:prstGeom>
          <a:noFill/>
          <a:ln w="127000" cmpd="dbl">
            <a:solidFill>
              <a:srgbClr val="C0C0C0"/>
            </a:solidFill>
            <a:round/>
            <a:headEnd type="triangle" w="med" len="med"/>
            <a:tailEnd type="triangle" w="med" len="med"/>
          </a:ln>
          <a:extLst>
            <a:ext uri="{909E8E84-426E-40dd-AFC4-6F175D3DCCD1}">
              <a14:hiddenFill xmlns="" xmlns:a14="http://schemas.microsoft.com/office/drawing/2010/main">
                <a:noFill/>
              </a14:hiddenFill>
            </a:ext>
          </a:extLst>
        </p:spPr>
        <p:txBody>
          <a:bodyPr/>
          <a:lstStyle/>
          <a:p>
            <a:endParaRPr lang="en-US" dirty="0"/>
          </a:p>
        </p:txBody>
      </p:sp>
    </p:spTree>
    <p:extLst>
      <p:ext uri="{BB962C8B-B14F-4D97-AF65-F5344CB8AC3E}">
        <p14:creationId xmlns:p14="http://schemas.microsoft.com/office/powerpoint/2010/main" val="1013212559"/>
      </p:ext>
    </p:extLst>
  </p:cSld>
  <p:clrMapOvr>
    <a:masterClrMapping/>
  </p:clrMapOvr>
  <mc:AlternateContent xmlns:mc="http://schemas.openxmlformats.org/markup-compatibility/2006" xmlns:p14="http://schemas.microsoft.com/office/powerpoint/2010/main">
    <mc:Choice Requires="p14">
      <p:transition p14:dur="250">
        <p:wipe/>
      </p:transition>
    </mc:Choice>
    <mc:Fallback xmlns="">
      <p:transition>
        <p:wip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defRPr/>
            </a:pPr>
            <a:r>
              <a:rPr lang="en-US" sz="3600" b="0" dirty="0">
                <a:latin typeface="Calibri"/>
                <a:cs typeface="Calibri"/>
              </a:rPr>
              <a:t>Work Product Protection –</a:t>
            </a:r>
            <a:br>
              <a:rPr lang="en-US" sz="3600" b="0" dirty="0">
                <a:latin typeface="Calibri"/>
                <a:cs typeface="Calibri"/>
              </a:rPr>
            </a:br>
            <a:r>
              <a:rPr lang="en-US" sz="3600" b="0" dirty="0">
                <a:latin typeface="Calibri"/>
                <a:cs typeface="Calibri"/>
              </a:rPr>
              <a:t>Rule 56.01(b)(3) Parsed</a:t>
            </a:r>
          </a:p>
        </p:txBody>
      </p:sp>
      <p:sp>
        <p:nvSpPr>
          <p:cNvPr id="4" name="Content Placeholder 3"/>
          <p:cNvSpPr>
            <a:spLocks noGrp="1"/>
          </p:cNvSpPr>
          <p:nvPr>
            <p:ph idx="1"/>
          </p:nvPr>
        </p:nvSpPr>
        <p:spPr/>
        <p:txBody>
          <a:bodyPr/>
          <a:lstStyle/>
          <a:p>
            <a:pPr>
              <a:buFont typeface="Wingdings" charset="0"/>
              <a:buChar char="§"/>
              <a:defRPr/>
            </a:pPr>
            <a:r>
              <a:rPr lang="en-US" sz="2000" b="0" dirty="0">
                <a:latin typeface="Calibri"/>
                <a:cs typeface="Calibri"/>
              </a:rPr>
              <a:t>[A] party may obtain discovery of documents and tangible things otherwise discoverable under Rule 56.01(b)(1) and </a:t>
            </a:r>
          </a:p>
          <a:p>
            <a:pPr>
              <a:buFont typeface="Wingdings" charset="0"/>
              <a:buChar char="§"/>
              <a:defRPr/>
            </a:pPr>
            <a:r>
              <a:rPr lang="en-US" sz="2000" b="0" dirty="0">
                <a:solidFill>
                  <a:srgbClr val="E31837"/>
                </a:solidFill>
                <a:latin typeface="Calibri"/>
                <a:cs typeface="Calibri"/>
              </a:rPr>
              <a:t>prepared in anticipation of litigation or for trial </a:t>
            </a:r>
          </a:p>
          <a:p>
            <a:pPr>
              <a:buFont typeface="Wingdings" charset="0"/>
              <a:buChar char="§"/>
              <a:defRPr/>
            </a:pPr>
            <a:r>
              <a:rPr lang="en-US" sz="2000" b="0" dirty="0">
                <a:solidFill>
                  <a:srgbClr val="E31837"/>
                </a:solidFill>
                <a:latin typeface="Calibri"/>
                <a:cs typeface="Calibri"/>
              </a:rPr>
              <a:t>by or for another party </a:t>
            </a:r>
            <a:r>
              <a:rPr lang="en-US" sz="2000" b="0" dirty="0">
                <a:latin typeface="Calibri"/>
                <a:cs typeface="Calibri"/>
              </a:rPr>
              <a:t>or by or for </a:t>
            </a:r>
            <a:r>
              <a:rPr lang="en-US" sz="2000" b="0" dirty="0">
                <a:solidFill>
                  <a:srgbClr val="E31837"/>
                </a:solidFill>
                <a:latin typeface="Calibri"/>
                <a:cs typeface="Calibri"/>
              </a:rPr>
              <a:t>that other party's representative</a:t>
            </a:r>
            <a:r>
              <a:rPr lang="en-US" sz="2000" b="0" dirty="0">
                <a:latin typeface="Calibri"/>
                <a:cs typeface="Calibri"/>
              </a:rPr>
              <a:t>, including an attorney, consultant, surety, indemnitor, insurer, or agent, </a:t>
            </a:r>
          </a:p>
          <a:p>
            <a:pPr>
              <a:buFont typeface="Wingdings" charset="0"/>
              <a:buChar char="§"/>
              <a:defRPr/>
            </a:pPr>
            <a:r>
              <a:rPr lang="en-US" sz="2000" b="0" dirty="0">
                <a:latin typeface="Calibri"/>
                <a:cs typeface="Calibri"/>
              </a:rPr>
              <a:t>only upon a showing </a:t>
            </a:r>
          </a:p>
          <a:p>
            <a:pPr lvl="1">
              <a:defRPr/>
            </a:pPr>
            <a:r>
              <a:rPr lang="en-US" sz="2000" dirty="0">
                <a:latin typeface="Calibri"/>
                <a:cs typeface="Calibri"/>
              </a:rPr>
              <a:t>that the party seeking discovery has </a:t>
            </a:r>
            <a:r>
              <a:rPr lang="en-US" sz="2000" dirty="0">
                <a:solidFill>
                  <a:srgbClr val="E31837"/>
                </a:solidFill>
                <a:latin typeface="Calibri"/>
                <a:cs typeface="Calibri"/>
              </a:rPr>
              <a:t>substantial need </a:t>
            </a:r>
            <a:r>
              <a:rPr lang="en-US" sz="2000" dirty="0">
                <a:latin typeface="Calibri"/>
                <a:cs typeface="Calibri"/>
              </a:rPr>
              <a:t>of the materials in the preparation of the case and </a:t>
            </a:r>
          </a:p>
          <a:p>
            <a:pPr lvl="1">
              <a:defRPr/>
            </a:pPr>
            <a:r>
              <a:rPr lang="en-US" sz="2000" dirty="0">
                <a:latin typeface="Calibri"/>
                <a:cs typeface="Calibri"/>
              </a:rPr>
              <a:t>that the adverse party is </a:t>
            </a:r>
            <a:r>
              <a:rPr lang="en-US" sz="2000" dirty="0">
                <a:solidFill>
                  <a:srgbClr val="E31837"/>
                </a:solidFill>
                <a:latin typeface="Calibri"/>
                <a:cs typeface="Calibri"/>
              </a:rPr>
              <a:t>unable without undue hardship </a:t>
            </a:r>
            <a:r>
              <a:rPr lang="en-US" sz="2000" dirty="0">
                <a:latin typeface="Calibri"/>
                <a:cs typeface="Calibri"/>
              </a:rPr>
              <a:t>to obtain the </a:t>
            </a:r>
            <a:r>
              <a:rPr lang="en-US" sz="2000" dirty="0">
                <a:solidFill>
                  <a:srgbClr val="E31837"/>
                </a:solidFill>
                <a:latin typeface="Calibri"/>
                <a:cs typeface="Calibri"/>
              </a:rPr>
              <a:t>substantial equivalent </a:t>
            </a:r>
            <a:r>
              <a:rPr lang="en-US" sz="2000" dirty="0">
                <a:latin typeface="Calibri"/>
                <a:cs typeface="Calibri"/>
              </a:rPr>
              <a:t>of the materials by other means. </a:t>
            </a:r>
          </a:p>
        </p:txBody>
      </p:sp>
      <p:sp>
        <p:nvSpPr>
          <p:cNvPr id="48131" name="Slide Number Placeholder 1"/>
          <p:cNvSpPr>
            <a:spLocks noGrp="1"/>
          </p:cNvSpPr>
          <p:nvPr>
            <p:ph type="sldNum" sz="quarter" idx="11"/>
          </p:nvPr>
        </p:nvSpPr>
        <p:spPr>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782B2642-B97E-C94A-BA55-3A953C2DE50A}" type="slidenum">
              <a:rPr lang="en-US" altLang="x-none" sz="1400">
                <a:solidFill>
                  <a:srgbClr val="717073"/>
                </a:solidFill>
                <a:latin typeface="Calibri" charset="0"/>
              </a:rPr>
              <a:pPr eaLnBrk="1" hangingPunct="1"/>
              <a:t>36</a:t>
            </a:fld>
            <a:endParaRPr lang="en-US" altLang="x-none" sz="1400" dirty="0">
              <a:solidFill>
                <a:srgbClr val="717073"/>
              </a:solidFill>
              <a:latin typeface="Calibri" charset="0"/>
            </a:endParaRPr>
          </a:p>
        </p:txBody>
      </p:sp>
    </p:spTree>
    <p:extLst>
      <p:ext uri="{BB962C8B-B14F-4D97-AF65-F5344CB8AC3E}">
        <p14:creationId xmlns:p14="http://schemas.microsoft.com/office/powerpoint/2010/main" val="211047097"/>
      </p:ext>
    </p:extLst>
  </p:cSld>
  <p:clrMapOvr>
    <a:masterClrMapping/>
  </p:clrMapOvr>
  <mc:AlternateContent xmlns:mc="http://schemas.openxmlformats.org/markup-compatibility/2006" xmlns:p14="http://schemas.microsoft.com/office/powerpoint/2010/main">
    <mc:Choice Requires="p14">
      <p:transition p14:dur="250">
        <p:wipe/>
      </p:transition>
    </mc:Choice>
    <mc:Fallback xmlns="">
      <p:transition>
        <p:wip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FRCP Rule 26(b)(3)(A) Parsed</a:t>
            </a:r>
          </a:p>
        </p:txBody>
      </p:sp>
      <p:sp>
        <p:nvSpPr>
          <p:cNvPr id="3" name="Content Placeholder 2"/>
          <p:cNvSpPr>
            <a:spLocks noGrp="1"/>
          </p:cNvSpPr>
          <p:nvPr>
            <p:ph idx="1"/>
          </p:nvPr>
        </p:nvSpPr>
        <p:spPr/>
        <p:txBody>
          <a:bodyPr>
            <a:normAutofit/>
          </a:bodyPr>
          <a:lstStyle/>
          <a:p>
            <a:r>
              <a:rPr lang="en-US" sz="2400" dirty="0"/>
              <a:t>Documents and Tangible Things. </a:t>
            </a:r>
          </a:p>
          <a:p>
            <a:r>
              <a:rPr lang="en-US" sz="2400" dirty="0"/>
              <a:t>Ordinarily, a party may not </a:t>
            </a:r>
            <a:r>
              <a:rPr lang="en-US" sz="2400" dirty="0">
                <a:solidFill>
                  <a:srgbClr val="E31837"/>
                </a:solidFill>
              </a:rPr>
              <a:t>discover </a:t>
            </a:r>
          </a:p>
          <a:p>
            <a:r>
              <a:rPr lang="en-US" sz="2400" dirty="0"/>
              <a:t>documents and tangible things that</a:t>
            </a:r>
          </a:p>
          <a:p>
            <a:r>
              <a:rPr lang="en-US" sz="2400" dirty="0">
                <a:solidFill>
                  <a:srgbClr val="E31837"/>
                </a:solidFill>
              </a:rPr>
              <a:t>are prepared in anticipation of litigation or for trial </a:t>
            </a:r>
          </a:p>
          <a:p>
            <a:r>
              <a:rPr lang="en-US" sz="2400" dirty="0">
                <a:solidFill>
                  <a:srgbClr val="E31837"/>
                </a:solidFill>
              </a:rPr>
              <a:t>by or for another party or its representative </a:t>
            </a:r>
            <a:r>
              <a:rPr lang="en-US" sz="2400" dirty="0"/>
              <a:t>(including the other party</a:t>
            </a:r>
            <a:r>
              <a:rPr lang="fr-FR" sz="2400" dirty="0"/>
              <a:t>'</a:t>
            </a:r>
            <a:r>
              <a:rPr lang="en-US" sz="2400" dirty="0"/>
              <a:t>s attorney, consultant, surety, indemnitor, insurer, or agent)</a:t>
            </a:r>
          </a:p>
        </p:txBody>
      </p:sp>
      <p:sp>
        <p:nvSpPr>
          <p:cNvPr id="8" name="Slide Number Placeholder 7"/>
          <p:cNvSpPr>
            <a:spLocks noGrp="1"/>
          </p:cNvSpPr>
          <p:nvPr>
            <p:ph type="sldNum" sz="quarter" idx="12"/>
          </p:nvPr>
        </p:nvSpPr>
        <p:spPr/>
        <p:txBody>
          <a:bodyPr/>
          <a:lstStyle/>
          <a:p>
            <a:fld id="{0B3C2AB0-6FCC-43F8-B047-D0BD5542F903}" type="slidenum">
              <a:rPr lang="en-US" smtClean="0">
                <a:solidFill>
                  <a:srgbClr val="000000"/>
                </a:solidFill>
              </a:rPr>
              <a:t>37</a:t>
            </a:fld>
            <a:endParaRPr lang="en-US" dirty="0">
              <a:solidFill>
                <a:srgbClr val="000000"/>
              </a:solidFill>
            </a:endParaRPr>
          </a:p>
        </p:txBody>
      </p:sp>
    </p:spTree>
    <p:extLst>
      <p:ext uri="{BB962C8B-B14F-4D97-AF65-F5344CB8AC3E}">
        <p14:creationId xmlns:p14="http://schemas.microsoft.com/office/powerpoint/2010/main" val="1740395928"/>
      </p:ext>
    </p:extLst>
  </p:cSld>
  <p:clrMapOvr>
    <a:masterClrMapping/>
  </p:clrMapOvr>
  <mc:AlternateContent xmlns:mc="http://schemas.openxmlformats.org/markup-compatibility/2006" xmlns:p14="http://schemas.microsoft.com/office/powerpoint/2010/main">
    <mc:Choice Requires="p14">
      <p:transition p14:dur="250">
        <p:wipe/>
      </p:transition>
    </mc:Choice>
    <mc:Fallback xmlns="">
      <p:transition>
        <p:wip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p:txBody>
          <a:bodyPr/>
          <a:lstStyle/>
          <a:p>
            <a:pPr eaLnBrk="1" hangingPunct="1">
              <a:spcBef>
                <a:spcPts val="0"/>
              </a:spcBef>
              <a:spcAft>
                <a:spcPts val="600"/>
              </a:spcAft>
              <a:defRPr/>
            </a:pPr>
            <a:r>
              <a:rPr lang="en-US" dirty="0">
                <a:solidFill>
                  <a:srgbClr val="133176"/>
                </a:solidFill>
                <a:latin typeface="Calibri" panose="020F0502020204030204" pitchFamily="34" charset="0"/>
                <a:cs typeface="Calibri"/>
              </a:rPr>
              <a:t>Work-Product Protection</a:t>
            </a:r>
          </a:p>
        </p:txBody>
      </p:sp>
      <p:pic>
        <p:nvPicPr>
          <p:cNvPr id="11267" name="Picture 3" descr="MCj04348020000[1]"/>
          <p:cNvPicPr preferRelativeResize="0">
            <a:picLocks noGrp="1" noChangeAspect="1" noChangeArrowheads="1"/>
          </p:cNvPicPr>
          <p:nvPr>
            <p:ph sz="quarter" idx="4294967295"/>
          </p:nvPr>
        </p:nvPicPr>
        <p:blipFill>
          <a:blip r:embed="rId2"/>
          <a:srcRect/>
          <a:stretch>
            <a:fillRect/>
          </a:stretch>
        </p:blipFill>
        <p:spPr>
          <a:xfrm>
            <a:off x="7010400" y="4038600"/>
            <a:ext cx="1828800" cy="1828800"/>
          </a:xfrm>
          <a:extLst>
            <a:ext uri="{909E8E84-426E-40dd-AFC4-6F175D3DCCD1}">
              <a14:hiddenFill xmlns="" xmlns:a14="http://schemas.microsoft.com/office/drawing/2010/main">
                <a:solidFill>
                  <a:schemeClr val="accent2"/>
                </a:solidFill>
              </a14:hiddenFill>
            </a:ext>
            <a:ext uri="{91240B29-F687-4f45-9708-019B960494DF}">
              <a14:hiddenLine xmlns="" xmlns:a14="http://schemas.microsoft.com/office/drawing/2010/main" w="9525">
                <a:solidFill>
                  <a:schemeClr val="accent2"/>
                </a:solidFill>
                <a:miter lim="800000"/>
                <a:headEnd/>
                <a:tailEnd/>
              </a14:hiddenLine>
            </a:ext>
          </a:extLst>
        </p:spPr>
      </p:pic>
      <p:sp>
        <p:nvSpPr>
          <p:cNvPr id="18436" name="AutoShape 4"/>
          <p:cNvSpPr>
            <a:spLocks noChangeArrowheads="1"/>
          </p:cNvSpPr>
          <p:nvPr/>
        </p:nvSpPr>
        <p:spPr bwMode="auto">
          <a:xfrm>
            <a:off x="2362200" y="2057400"/>
            <a:ext cx="4800600" cy="3581400"/>
          </a:xfrm>
          <a:prstGeom prst="rtTriangle">
            <a:avLst/>
          </a:prstGeom>
          <a:solidFill>
            <a:srgbClr val="0E1E7D"/>
          </a:solidFill>
          <a:ln w="9525">
            <a:solidFill>
              <a:srgbClr val="0E1E7D"/>
            </a:solidFill>
            <a:miter lim="800000"/>
            <a:headEnd/>
            <a:tailEnd/>
          </a:ln>
        </p:spPr>
        <p:txBody>
          <a:bodyPr wrap="none" anchor="ctr"/>
          <a:lstStyle>
            <a:lvl1pPr eaLnBrk="0" hangingPunct="0">
              <a:spcBef>
                <a:spcPct val="40000"/>
              </a:spcBef>
              <a:buClr>
                <a:srgbClr val="E31837"/>
              </a:buClr>
              <a:buFont typeface="Wingdings" pitchFamily="2" charset="2"/>
              <a:buChar char="§"/>
              <a:defRPr sz="2400" b="1">
                <a:solidFill>
                  <a:schemeClr val="tx1"/>
                </a:solidFill>
                <a:latin typeface="OfficinaSansITCStd Book" pitchFamily="50" charset="0"/>
                <a:ea typeface="ＭＳ Ｐゴシック" pitchFamily="34" charset="-128"/>
              </a:defRPr>
            </a:lvl1pPr>
            <a:lvl2pPr marL="742950" indent="-285750" eaLnBrk="0" hangingPunct="0">
              <a:spcBef>
                <a:spcPct val="40000"/>
              </a:spcBef>
              <a:buClr>
                <a:srgbClr val="E31837"/>
              </a:buClr>
              <a:buSzPct val="80000"/>
              <a:buChar char="•"/>
              <a:defRPr sz="2400">
                <a:solidFill>
                  <a:schemeClr val="tx1"/>
                </a:solidFill>
                <a:latin typeface="OfficinaSansITCStd Book" pitchFamily="50" charset="0"/>
                <a:ea typeface="ＭＳ Ｐゴシック" pitchFamily="34" charset="-128"/>
              </a:defRPr>
            </a:lvl2pPr>
            <a:lvl3pPr marL="1143000" indent="-228600" eaLnBrk="0" hangingPunct="0">
              <a:spcBef>
                <a:spcPct val="40000"/>
              </a:spcBef>
              <a:buClr>
                <a:srgbClr val="E31837"/>
              </a:buClr>
              <a:buSzPct val="80000"/>
              <a:buChar char="•"/>
              <a:defRPr sz="2200">
                <a:solidFill>
                  <a:schemeClr val="tx1"/>
                </a:solidFill>
                <a:latin typeface="OfficinaSansITCStd Book" pitchFamily="50" charset="0"/>
                <a:ea typeface="ＭＳ Ｐゴシック" pitchFamily="34" charset="-128"/>
              </a:defRPr>
            </a:lvl3pPr>
            <a:lvl4pPr marL="16002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4pPr>
            <a:lvl5pPr marL="20574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5pPr>
            <a:lvl6pPr marL="25146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6pPr>
            <a:lvl7pPr marL="29718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7pPr>
            <a:lvl8pPr marL="34290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8pPr>
            <a:lvl9pPr marL="38862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9pPr>
          </a:lstStyle>
          <a:p>
            <a:pPr eaLnBrk="1" hangingPunct="1">
              <a:spcBef>
                <a:spcPct val="0"/>
              </a:spcBef>
              <a:buClrTx/>
              <a:buFontTx/>
              <a:buNone/>
            </a:pPr>
            <a:endParaRPr lang="en-US" altLang="en-US" sz="1800" b="0" dirty="0">
              <a:latin typeface="Calibri" pitchFamily="34" charset="0"/>
            </a:endParaRPr>
          </a:p>
        </p:txBody>
      </p:sp>
      <p:sp>
        <p:nvSpPr>
          <p:cNvPr id="18437" name="Rectangle 5"/>
          <p:cNvSpPr>
            <a:spLocks noChangeArrowheads="1"/>
          </p:cNvSpPr>
          <p:nvPr/>
        </p:nvSpPr>
        <p:spPr bwMode="auto">
          <a:xfrm>
            <a:off x="381000" y="2057400"/>
            <a:ext cx="1981200" cy="3581400"/>
          </a:xfrm>
          <a:prstGeom prst="rect">
            <a:avLst/>
          </a:prstGeom>
          <a:solidFill>
            <a:srgbClr val="0E1E7D"/>
          </a:solidFill>
          <a:ln w="9525">
            <a:solidFill>
              <a:srgbClr val="0E1E7D"/>
            </a:solidFill>
            <a:miter lim="800000"/>
            <a:headEnd/>
            <a:tailEnd/>
          </a:ln>
        </p:spPr>
        <p:txBody>
          <a:bodyPr wrap="none" anchor="ctr"/>
          <a:lstStyle>
            <a:lvl1pPr eaLnBrk="0" hangingPunct="0">
              <a:spcBef>
                <a:spcPct val="40000"/>
              </a:spcBef>
              <a:buClr>
                <a:srgbClr val="E31837"/>
              </a:buClr>
              <a:buFont typeface="Wingdings" pitchFamily="2" charset="2"/>
              <a:buChar char="§"/>
              <a:defRPr sz="2400" b="1">
                <a:solidFill>
                  <a:schemeClr val="tx1"/>
                </a:solidFill>
                <a:latin typeface="OfficinaSansITCStd Book" pitchFamily="50" charset="0"/>
                <a:ea typeface="ＭＳ Ｐゴシック" pitchFamily="34" charset="-128"/>
              </a:defRPr>
            </a:lvl1pPr>
            <a:lvl2pPr marL="742950" indent="-285750" eaLnBrk="0" hangingPunct="0">
              <a:spcBef>
                <a:spcPct val="40000"/>
              </a:spcBef>
              <a:buClr>
                <a:srgbClr val="E31837"/>
              </a:buClr>
              <a:buSzPct val="80000"/>
              <a:buChar char="•"/>
              <a:defRPr sz="2400">
                <a:solidFill>
                  <a:schemeClr val="tx1"/>
                </a:solidFill>
                <a:latin typeface="OfficinaSansITCStd Book" pitchFamily="50" charset="0"/>
                <a:ea typeface="ＭＳ Ｐゴシック" pitchFamily="34" charset="-128"/>
              </a:defRPr>
            </a:lvl2pPr>
            <a:lvl3pPr marL="1143000" indent="-228600" eaLnBrk="0" hangingPunct="0">
              <a:spcBef>
                <a:spcPct val="40000"/>
              </a:spcBef>
              <a:buClr>
                <a:srgbClr val="E31837"/>
              </a:buClr>
              <a:buSzPct val="80000"/>
              <a:buChar char="•"/>
              <a:defRPr sz="2200">
                <a:solidFill>
                  <a:schemeClr val="tx1"/>
                </a:solidFill>
                <a:latin typeface="OfficinaSansITCStd Book" pitchFamily="50" charset="0"/>
                <a:ea typeface="ＭＳ Ｐゴシック" pitchFamily="34" charset="-128"/>
              </a:defRPr>
            </a:lvl3pPr>
            <a:lvl4pPr marL="16002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4pPr>
            <a:lvl5pPr marL="20574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5pPr>
            <a:lvl6pPr marL="25146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6pPr>
            <a:lvl7pPr marL="29718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7pPr>
            <a:lvl8pPr marL="34290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8pPr>
            <a:lvl9pPr marL="38862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9pPr>
          </a:lstStyle>
          <a:p>
            <a:pPr eaLnBrk="1" hangingPunct="1">
              <a:spcBef>
                <a:spcPct val="0"/>
              </a:spcBef>
              <a:buClrTx/>
              <a:buFontTx/>
              <a:buNone/>
            </a:pPr>
            <a:endParaRPr lang="en-US" altLang="en-US" sz="1800" b="0" dirty="0">
              <a:latin typeface="Calibri" pitchFamily="34" charset="0"/>
            </a:endParaRPr>
          </a:p>
        </p:txBody>
      </p:sp>
      <p:pic>
        <p:nvPicPr>
          <p:cNvPr id="11270" name="Picture 6" descr="MCj03053970000[1]"/>
          <p:cNvPicPr preferRelativeResize="0">
            <a:picLocks noGrp="1" noChangeAspect="1" noChangeArrowheads="1"/>
          </p:cNvPicPr>
          <p:nvPr>
            <p:ph sz="half" idx="4294967295"/>
          </p:nvPr>
        </p:nvPicPr>
        <p:blipFill>
          <a:blip r:embed="rId3"/>
          <a:srcRect/>
          <a:stretch>
            <a:fillRect/>
          </a:stretch>
        </p:blipFill>
        <p:spPr>
          <a:xfrm>
            <a:off x="2790825" y="2052638"/>
            <a:ext cx="1781175" cy="1681162"/>
          </a:xfrm>
          <a:solidFill>
            <a:schemeClr val="bg2"/>
          </a:solidFill>
          <a:ln w="6350">
            <a:solidFill>
              <a:schemeClr val="tx1"/>
            </a:solidFill>
            <a:miter lim="800000"/>
            <a:headEnd/>
            <a:tailEnd/>
          </a:ln>
        </p:spPr>
      </p:pic>
      <p:sp>
        <p:nvSpPr>
          <p:cNvPr id="18439" name="Line 7"/>
          <p:cNvSpPr>
            <a:spLocks noChangeShapeType="1"/>
          </p:cNvSpPr>
          <p:nvPr/>
        </p:nvSpPr>
        <p:spPr bwMode="auto">
          <a:xfrm flipV="1">
            <a:off x="1905000" y="1600200"/>
            <a:ext cx="762000" cy="1371600"/>
          </a:xfrm>
          <a:prstGeom prst="line">
            <a:avLst/>
          </a:prstGeom>
          <a:noFill/>
          <a:ln w="76200">
            <a:solidFill>
              <a:srgbClr val="FF0000"/>
            </a:solidFill>
            <a:prstDash val="sysDot"/>
            <a:round/>
            <a:headEnd/>
            <a:tailEnd/>
          </a:ln>
          <a:extLst>
            <a:ext uri="{909E8E84-426E-40dd-AFC4-6F175D3DCCD1}">
              <a14:hiddenFill xmlns="" xmlns:a14="http://schemas.microsoft.com/office/drawing/2010/main">
                <a:noFill/>
              </a14:hiddenFill>
            </a:ext>
          </a:extLst>
        </p:spPr>
        <p:txBody>
          <a:bodyPr/>
          <a:lstStyle/>
          <a:p>
            <a:endParaRPr lang="en-US" dirty="0"/>
          </a:p>
        </p:txBody>
      </p:sp>
      <p:sp>
        <p:nvSpPr>
          <p:cNvPr id="18440" name="Text Box 8"/>
          <p:cNvSpPr txBox="1">
            <a:spLocks noChangeArrowheads="1"/>
          </p:cNvSpPr>
          <p:nvPr/>
        </p:nvSpPr>
        <p:spPr bwMode="auto">
          <a:xfrm>
            <a:off x="5105400" y="2057400"/>
            <a:ext cx="3429000" cy="830263"/>
          </a:xfrm>
          <a:prstGeom prst="rect">
            <a:avLst/>
          </a:prstGeom>
          <a:noFill/>
          <a:ln>
            <a:noFill/>
          </a:ln>
          <a:extLst>
            <a:ext uri="{909E8E84-426E-40dd-AFC4-6F175D3DCCD1}">
              <a14:hiddenFill xmlns="" xmlns:a14="http://schemas.microsoft.com/office/drawing/2010/main">
                <a:solidFill>
                  <a:schemeClr val="accent2"/>
                </a:solidFill>
              </a14:hiddenFill>
            </a:ext>
            <a:ext uri="{91240B29-F687-4f45-9708-019B960494DF}">
              <a14:hiddenLine xmlns="" xmlns:a14="http://schemas.microsoft.com/office/drawing/2010/main" w="9525">
                <a:solidFill>
                  <a:schemeClr val="accent2"/>
                </a:solidFill>
                <a:miter lim="800000"/>
                <a:headEnd/>
                <a:tailEnd/>
              </a14:hiddenLine>
            </a:ext>
          </a:extLst>
        </p:spPr>
        <p:txBody>
          <a:bodyPr>
            <a:spAutoFit/>
          </a:bodyPr>
          <a:lstStyle>
            <a:lvl1pPr eaLnBrk="0" hangingPunct="0">
              <a:spcBef>
                <a:spcPct val="40000"/>
              </a:spcBef>
              <a:buClr>
                <a:srgbClr val="E31837"/>
              </a:buClr>
              <a:buFont typeface="Wingdings" pitchFamily="2" charset="2"/>
              <a:buChar char="§"/>
              <a:defRPr sz="2400" b="1">
                <a:solidFill>
                  <a:schemeClr val="tx1"/>
                </a:solidFill>
                <a:latin typeface="OfficinaSansITCStd Book" pitchFamily="50" charset="0"/>
                <a:ea typeface="ＭＳ Ｐゴシック" pitchFamily="34" charset="-128"/>
              </a:defRPr>
            </a:lvl1pPr>
            <a:lvl2pPr marL="742950" indent="-285750" eaLnBrk="0" hangingPunct="0">
              <a:spcBef>
                <a:spcPct val="40000"/>
              </a:spcBef>
              <a:buClr>
                <a:srgbClr val="E31837"/>
              </a:buClr>
              <a:buSzPct val="80000"/>
              <a:buChar char="•"/>
              <a:defRPr sz="2400">
                <a:solidFill>
                  <a:schemeClr val="tx1"/>
                </a:solidFill>
                <a:latin typeface="OfficinaSansITCStd Book" pitchFamily="50" charset="0"/>
                <a:ea typeface="ＭＳ Ｐゴシック" pitchFamily="34" charset="-128"/>
              </a:defRPr>
            </a:lvl2pPr>
            <a:lvl3pPr marL="1143000" indent="-228600" eaLnBrk="0" hangingPunct="0">
              <a:spcBef>
                <a:spcPct val="40000"/>
              </a:spcBef>
              <a:buClr>
                <a:srgbClr val="E31837"/>
              </a:buClr>
              <a:buSzPct val="80000"/>
              <a:buChar char="•"/>
              <a:defRPr sz="2200">
                <a:solidFill>
                  <a:schemeClr val="tx1"/>
                </a:solidFill>
                <a:latin typeface="OfficinaSansITCStd Book" pitchFamily="50" charset="0"/>
                <a:ea typeface="ＭＳ Ｐゴシック" pitchFamily="34" charset="-128"/>
              </a:defRPr>
            </a:lvl3pPr>
            <a:lvl4pPr marL="16002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4pPr>
            <a:lvl5pPr marL="2057400" indent="-228600" eaLnBrk="0" hangingPunct="0">
              <a:spcBef>
                <a:spcPct val="40000"/>
              </a:spcBef>
              <a:buClr>
                <a:srgbClr val="E31837"/>
              </a:buClr>
              <a:buSzPct val="80000"/>
              <a:buChar char="•"/>
              <a:defRPr sz="2000">
                <a:solidFill>
                  <a:schemeClr val="tx1"/>
                </a:solidFill>
                <a:latin typeface="OfficinaSansITCStd Book" pitchFamily="50" charset="0"/>
                <a:ea typeface="ＭＳ Ｐゴシック" pitchFamily="34" charset="-128"/>
              </a:defRPr>
            </a:lvl5pPr>
            <a:lvl6pPr marL="25146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6pPr>
            <a:lvl7pPr marL="29718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7pPr>
            <a:lvl8pPr marL="34290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8pPr>
            <a:lvl9pPr marL="3886200" indent="-228600" eaLnBrk="0" fontAlgn="base" hangingPunct="0">
              <a:spcBef>
                <a:spcPct val="40000"/>
              </a:spcBef>
              <a:spcAft>
                <a:spcPct val="0"/>
              </a:spcAft>
              <a:buClr>
                <a:srgbClr val="E31837"/>
              </a:buClr>
              <a:buSzPct val="80000"/>
              <a:buChar char="•"/>
              <a:defRPr sz="2000">
                <a:solidFill>
                  <a:schemeClr val="tx1"/>
                </a:solidFill>
                <a:latin typeface="OfficinaSansITCStd Book" pitchFamily="50" charset="0"/>
                <a:ea typeface="ＭＳ Ｐゴシック" pitchFamily="34" charset="-128"/>
              </a:defRPr>
            </a:lvl9pPr>
          </a:lstStyle>
          <a:p>
            <a:pPr eaLnBrk="1" hangingPunct="1">
              <a:spcBef>
                <a:spcPct val="50000"/>
              </a:spcBef>
              <a:buClrTx/>
              <a:buFontTx/>
              <a:buNone/>
            </a:pPr>
            <a:r>
              <a:rPr lang="en-US" altLang="en-US" b="0" dirty="0">
                <a:latin typeface="Calibri" pitchFamily="34" charset="0"/>
              </a:rPr>
              <a:t>A lawyer</a:t>
            </a:r>
            <a:r>
              <a:rPr lang="fr-FR" altLang="en-US" b="0" dirty="0">
                <a:latin typeface="Calibri" pitchFamily="34" charset="0"/>
              </a:rPr>
              <a:t>'</a:t>
            </a:r>
            <a:r>
              <a:rPr lang="en-US" altLang="en-US" b="0" dirty="0">
                <a:latin typeface="Calibri" pitchFamily="34" charset="0"/>
              </a:rPr>
              <a:t>s involvement is not required</a:t>
            </a:r>
          </a:p>
        </p:txBody>
      </p:sp>
      <p:sp>
        <p:nvSpPr>
          <p:cNvPr id="2" name="Slide Number Placeholder 1"/>
          <p:cNvSpPr>
            <a:spLocks noGrp="1"/>
          </p:cNvSpPr>
          <p:nvPr>
            <p:ph type="sldNum" sz="quarter" idx="12"/>
          </p:nvPr>
        </p:nvSpPr>
        <p:spPr/>
        <p:txBody>
          <a:bodyPr/>
          <a:lstStyle/>
          <a:p>
            <a:fld id="{0B3C2AB0-6FCC-43F8-B047-D0BD5542F903}" type="slidenum">
              <a:rPr lang="en-US" smtClean="0">
                <a:solidFill>
                  <a:srgbClr val="000000"/>
                </a:solidFill>
              </a:rPr>
              <a:t>38</a:t>
            </a:fld>
            <a:endParaRPr lang="en-US" dirty="0">
              <a:solidFill>
                <a:srgbClr val="000000"/>
              </a:solidFill>
            </a:endParaRPr>
          </a:p>
        </p:txBody>
      </p:sp>
    </p:spTree>
    <p:extLst>
      <p:ext uri="{BB962C8B-B14F-4D97-AF65-F5344CB8AC3E}">
        <p14:creationId xmlns:p14="http://schemas.microsoft.com/office/powerpoint/2010/main" val="1829324591"/>
      </p:ext>
    </p:extLst>
  </p:cSld>
  <p:clrMapOvr>
    <a:masterClrMapping/>
  </p:clrMapOvr>
  <mc:AlternateContent xmlns:mc="http://schemas.openxmlformats.org/markup-compatibility/2006" xmlns:p14="http://schemas.microsoft.com/office/powerpoint/2010/main">
    <mc:Choice Requires="p14">
      <p:transition p14:dur="250">
        <p:wipe/>
      </p:transition>
    </mc:Choice>
    <mc:Fallback xmlns="">
      <p:transition>
        <p:wip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a:spLocks noChangeArrowheads="1"/>
          </p:cNvSpPr>
          <p:nvPr/>
        </p:nvSpPr>
        <p:spPr bwMode="auto">
          <a:xfrm>
            <a:off x="1865029" y="1828800"/>
            <a:ext cx="3276600" cy="2971800"/>
          </a:xfrm>
          <a:prstGeom prst="ellipse">
            <a:avLst/>
          </a:prstGeom>
          <a:solidFill>
            <a:srgbClr val="FF0000">
              <a:alpha val="69000"/>
            </a:srgbClr>
          </a:solidFill>
          <a:ln w="9525">
            <a:solidFill>
              <a:srgbClr val="B6DCDF"/>
            </a:solidFill>
            <a:round/>
            <a:headEnd/>
            <a:tailEnd/>
          </a:ln>
          <a:effectLst>
            <a:outerShdw blurRad="40000" dist="23000" dir="5400000" rotWithShape="0">
              <a:srgbClr val="000000">
                <a:alpha val="34998"/>
              </a:srgbClr>
            </a:outerShdw>
          </a:effectLst>
        </p:spPr>
        <p:txBody>
          <a:bodyPr anchor="ctr"/>
          <a:lstStyle/>
          <a:p>
            <a:pPr algn="ctr">
              <a:defRPr/>
            </a:pPr>
            <a:r>
              <a:rPr lang="en-US" sz="2400" dirty="0">
                <a:solidFill>
                  <a:schemeClr val="lt1"/>
                </a:solidFill>
                <a:latin typeface="Calibri"/>
                <a:ea typeface="+mn-ea"/>
                <a:cs typeface="Calibri"/>
              </a:rPr>
              <a:t>Attorney-</a:t>
            </a:r>
          </a:p>
          <a:p>
            <a:pPr algn="ctr">
              <a:defRPr/>
            </a:pPr>
            <a:r>
              <a:rPr lang="en-US" sz="2400" dirty="0">
                <a:solidFill>
                  <a:schemeClr val="lt1"/>
                </a:solidFill>
                <a:latin typeface="Calibri"/>
                <a:ea typeface="+mn-ea"/>
                <a:cs typeface="Calibri"/>
              </a:rPr>
              <a:t>Client</a:t>
            </a:r>
          </a:p>
          <a:p>
            <a:pPr algn="ctr">
              <a:defRPr/>
            </a:pPr>
            <a:r>
              <a:rPr lang="en-US" sz="2400" dirty="0">
                <a:solidFill>
                  <a:schemeClr val="lt1"/>
                </a:solidFill>
                <a:latin typeface="Calibri"/>
                <a:ea typeface="+mn-ea"/>
                <a:cs typeface="Calibri"/>
              </a:rPr>
              <a:t> Privilege</a:t>
            </a:r>
          </a:p>
        </p:txBody>
      </p:sp>
      <p:sp>
        <p:nvSpPr>
          <p:cNvPr id="4" name="Oval 3"/>
          <p:cNvSpPr>
            <a:spLocks noChangeArrowheads="1"/>
          </p:cNvSpPr>
          <p:nvPr/>
        </p:nvSpPr>
        <p:spPr bwMode="auto">
          <a:xfrm>
            <a:off x="4074829" y="1905000"/>
            <a:ext cx="3276600" cy="2971800"/>
          </a:xfrm>
          <a:prstGeom prst="ellipse">
            <a:avLst/>
          </a:prstGeom>
          <a:solidFill>
            <a:srgbClr val="0E1E7D">
              <a:alpha val="59000"/>
            </a:srgbClr>
          </a:solidFill>
          <a:ln w="9525">
            <a:solidFill>
              <a:srgbClr val="0E1E7D"/>
            </a:solidFill>
            <a:round/>
            <a:headEnd/>
            <a:tailEnd/>
          </a:ln>
          <a:effectLst>
            <a:outerShdw blurRad="40000" dist="23000" dir="5400000" rotWithShape="0">
              <a:srgbClr val="000000">
                <a:alpha val="34998"/>
              </a:srgbClr>
            </a:outerShdw>
          </a:effectLst>
        </p:spPr>
        <p:txBody>
          <a:bodyPr anchor="ctr"/>
          <a:lstStyle/>
          <a:p>
            <a:pPr algn="ctr">
              <a:defRPr/>
            </a:pPr>
            <a:r>
              <a:rPr lang="en-US" sz="2400" dirty="0">
                <a:solidFill>
                  <a:schemeClr val="lt1"/>
                </a:solidFill>
                <a:latin typeface="Calibri"/>
                <a:ea typeface="+mn-ea"/>
                <a:cs typeface="Calibri"/>
              </a:rPr>
              <a:t>Work-Product Protection</a:t>
            </a:r>
          </a:p>
        </p:txBody>
      </p:sp>
      <p:sp>
        <p:nvSpPr>
          <p:cNvPr id="50179" name="Slide Number Placeholder 3"/>
          <p:cNvSpPr>
            <a:spLocks noGrp="1"/>
          </p:cNvSpPr>
          <p:nvPr>
            <p:ph type="sldNum" sz="quarter" idx="12"/>
          </p:nvPr>
        </p:nvSpPr>
        <p:spPr>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86FF8223-2DB6-2740-9565-BF96406D54E7}" type="slidenum">
              <a:rPr lang="en-US" altLang="x-none" sz="1400">
                <a:solidFill>
                  <a:srgbClr val="717073"/>
                </a:solidFill>
                <a:latin typeface="Calibri" charset="0"/>
              </a:rPr>
              <a:pPr eaLnBrk="1" hangingPunct="1"/>
              <a:t>39</a:t>
            </a:fld>
            <a:endParaRPr lang="en-US" altLang="x-none" sz="1400" dirty="0">
              <a:solidFill>
                <a:srgbClr val="717073"/>
              </a:solidFill>
              <a:latin typeface="Calibri" charset="0"/>
            </a:endParaRPr>
          </a:p>
        </p:txBody>
      </p:sp>
    </p:spTree>
    <p:extLst>
      <p:ext uri="{BB962C8B-B14F-4D97-AF65-F5344CB8AC3E}">
        <p14:creationId xmlns:p14="http://schemas.microsoft.com/office/powerpoint/2010/main" val="716005957"/>
      </p:ext>
    </p:extLst>
  </p:cSld>
  <p:clrMapOvr>
    <a:masterClrMapping/>
  </p:clrMapOvr>
  <mc:AlternateContent xmlns:mc="http://schemas.openxmlformats.org/markup-compatibility/2006" xmlns:p14="http://schemas.microsoft.com/office/powerpoint/2010/main">
    <mc:Choice Requires="p14">
      <p:transition p14:dur="250">
        <p:wipe/>
      </p:transition>
    </mc:Choice>
    <mc:Fallback xmlns="">
      <p:transition>
        <p:wip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70851-5C2C-BB3A-BC80-3742872181A3}"/>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7FC826B-84DB-778D-1573-A783932FC1B7}"/>
              </a:ext>
            </a:extLst>
          </p:cNvPr>
          <p:cNvSpPr>
            <a:spLocks noGrp="1"/>
          </p:cNvSpPr>
          <p:nvPr>
            <p:ph type="sldNum" sz="quarter" idx="12"/>
          </p:nvPr>
        </p:nvSpPr>
        <p:spPr/>
        <p:txBody>
          <a:bodyPr/>
          <a:lstStyle/>
          <a:p>
            <a:fld id="{FE704B8E-BA6C-F74F-AE0B-6C5588E71FCF}" type="slidenum">
              <a:rPr lang="en-US" smtClean="0">
                <a:solidFill>
                  <a:schemeClr val="tx1"/>
                </a:solidFill>
              </a:rPr>
              <a:pPr/>
              <a:t>4</a:t>
            </a:fld>
            <a:endParaRPr lang="en-US" dirty="0">
              <a:solidFill>
                <a:schemeClr val="tx1"/>
              </a:solidFill>
            </a:endParaRPr>
          </a:p>
        </p:txBody>
      </p:sp>
      <p:sp>
        <p:nvSpPr>
          <p:cNvPr id="8" name="TextBox 7">
            <a:extLst>
              <a:ext uri="{FF2B5EF4-FFF2-40B4-BE49-F238E27FC236}">
                <a16:creationId xmlns:a16="http://schemas.microsoft.com/office/drawing/2014/main" id="{A6A3101B-03C2-03A3-A477-9FF6963D07A2}"/>
              </a:ext>
            </a:extLst>
          </p:cNvPr>
          <p:cNvSpPr txBox="1"/>
          <p:nvPr/>
        </p:nvSpPr>
        <p:spPr>
          <a:xfrm>
            <a:off x="952500" y="4981903"/>
            <a:ext cx="7239000" cy="475900"/>
          </a:xfrm>
          <a:prstGeom prst="rect">
            <a:avLst/>
          </a:prstGeom>
          <a:noFill/>
        </p:spPr>
        <p:txBody>
          <a:bodyPr wrap="square">
            <a:spAutoFit/>
          </a:bodyPr>
          <a:lstStyle/>
          <a:p>
            <a:pPr algn="ctr">
              <a:lnSpc>
                <a:spcPct val="110000"/>
              </a:lnSpc>
            </a:pPr>
            <a:r>
              <a:rPr lang="en-US" sz="2400" b="1" i="1" u="sng" dirty="0">
                <a:solidFill>
                  <a:srgbClr val="0033FF"/>
                </a:solidFill>
                <a:hlinkClick r:id="rId2"/>
              </a:rPr>
              <a:t>https://www.surveymonkey.com/r/prac1125</a:t>
            </a:r>
            <a:r>
              <a:rPr lang="en-US" sz="2400" b="1" i="1" u="sng" dirty="0">
                <a:solidFill>
                  <a:srgbClr val="0033FF"/>
                </a:solidFill>
              </a:rPr>
              <a:t> </a:t>
            </a:r>
          </a:p>
        </p:txBody>
      </p:sp>
      <p:pic>
        <p:nvPicPr>
          <p:cNvPr id="4" name="Picture 3" descr="A qr code with black squares&#10;&#10;AI-generated content may be incorrect.">
            <a:extLst>
              <a:ext uri="{FF2B5EF4-FFF2-40B4-BE49-F238E27FC236}">
                <a16:creationId xmlns:a16="http://schemas.microsoft.com/office/drawing/2014/main" id="{C91D209B-DA0A-8FCF-39F5-4F7E23219683}"/>
              </a:ext>
            </a:extLst>
          </p:cNvPr>
          <p:cNvPicPr>
            <a:picLocks noChangeAspect="1"/>
          </p:cNvPicPr>
          <p:nvPr/>
        </p:nvPicPr>
        <p:blipFill>
          <a:blip r:embed="rId3"/>
          <a:stretch>
            <a:fillRect/>
          </a:stretch>
        </p:blipFill>
        <p:spPr>
          <a:xfrm>
            <a:off x="3317875" y="1876097"/>
            <a:ext cx="2508250" cy="2508250"/>
          </a:xfrm>
          <a:prstGeom prst="rect">
            <a:avLst/>
          </a:prstGeom>
        </p:spPr>
      </p:pic>
    </p:spTree>
    <p:extLst>
      <p:ext uri="{BB962C8B-B14F-4D97-AF65-F5344CB8AC3E}">
        <p14:creationId xmlns:p14="http://schemas.microsoft.com/office/powerpoint/2010/main" val="3157769017"/>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B81C5C8-47A6-F9A5-F1C0-F3C088386F45}"/>
              </a:ext>
            </a:extLst>
          </p:cNvPr>
          <p:cNvSpPr>
            <a:spLocks noGrp="1"/>
          </p:cNvSpPr>
          <p:nvPr>
            <p:ph type="sldNum" sz="quarter" idx="12"/>
          </p:nvPr>
        </p:nvSpPr>
        <p:spPr/>
        <p:txBody>
          <a:bodyPr/>
          <a:lstStyle/>
          <a:p>
            <a:fld id="{1C958C03-05A5-B343-A6C1-C63C8F30C32A}" type="slidenum">
              <a:rPr lang="en-US" smtClean="0"/>
              <a:pPr/>
              <a:t>40</a:t>
            </a:fld>
            <a:endParaRPr lang="en-US" dirty="0"/>
          </a:p>
        </p:txBody>
      </p:sp>
      <p:sp>
        <p:nvSpPr>
          <p:cNvPr id="5" name="Title 4">
            <a:extLst>
              <a:ext uri="{FF2B5EF4-FFF2-40B4-BE49-F238E27FC236}">
                <a16:creationId xmlns:a16="http://schemas.microsoft.com/office/drawing/2014/main" id="{8B33259C-84A7-E30C-4464-AAF7F6F6A4D5}"/>
              </a:ext>
            </a:extLst>
          </p:cNvPr>
          <p:cNvSpPr>
            <a:spLocks noGrp="1"/>
          </p:cNvSpPr>
          <p:nvPr>
            <p:ph type="ctrTitle"/>
          </p:nvPr>
        </p:nvSpPr>
        <p:spPr/>
        <p:txBody>
          <a:bodyPr/>
          <a:lstStyle/>
          <a:p>
            <a:r>
              <a:rPr lang="en-US" dirty="0"/>
              <a:t>Outside Counsel Guidelines</a:t>
            </a:r>
            <a:br>
              <a:rPr lang="en-US" dirty="0"/>
            </a:br>
            <a:r>
              <a:rPr lang="en-US" dirty="0"/>
              <a:t>and Artificial Intelligence</a:t>
            </a:r>
          </a:p>
        </p:txBody>
      </p:sp>
    </p:spTree>
    <p:extLst>
      <p:ext uri="{BB962C8B-B14F-4D97-AF65-F5344CB8AC3E}">
        <p14:creationId xmlns:p14="http://schemas.microsoft.com/office/powerpoint/2010/main" val="3144704918"/>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B54A774-6B6A-A873-A68B-CDFA93CAB0EB}"/>
              </a:ext>
            </a:extLst>
          </p:cNvPr>
          <p:cNvSpPr>
            <a:spLocks noGrp="1"/>
          </p:cNvSpPr>
          <p:nvPr>
            <p:ph type="title"/>
          </p:nvPr>
        </p:nvSpPr>
        <p:spPr/>
        <p:txBody>
          <a:bodyPr>
            <a:noAutofit/>
          </a:bodyPr>
          <a:lstStyle/>
          <a:p>
            <a:r>
              <a:rPr lang="en-US" sz="3600" dirty="0"/>
              <a:t>Ethical Obligations – Missouri Informal</a:t>
            </a:r>
            <a:br>
              <a:rPr lang="en-US" sz="3600" dirty="0"/>
            </a:br>
            <a:r>
              <a:rPr lang="en-US" sz="3600" dirty="0"/>
              <a:t>Opinion 2024-11</a:t>
            </a:r>
          </a:p>
        </p:txBody>
      </p:sp>
      <p:sp>
        <p:nvSpPr>
          <p:cNvPr id="6" name="Content Placeholder 5">
            <a:extLst>
              <a:ext uri="{FF2B5EF4-FFF2-40B4-BE49-F238E27FC236}">
                <a16:creationId xmlns:a16="http://schemas.microsoft.com/office/drawing/2014/main" id="{35FF1D69-1AE9-7017-130B-EA8CF37ACAA9}"/>
              </a:ext>
            </a:extLst>
          </p:cNvPr>
          <p:cNvSpPr>
            <a:spLocks noGrp="1"/>
          </p:cNvSpPr>
          <p:nvPr>
            <p:ph idx="1"/>
          </p:nvPr>
        </p:nvSpPr>
        <p:spPr/>
        <p:txBody>
          <a:bodyPr>
            <a:normAutofit/>
          </a:bodyPr>
          <a:lstStyle/>
          <a:p>
            <a:r>
              <a:rPr lang="en-US" sz="2800" dirty="0"/>
              <a:t>Competence – selection and use -- Rule 4-1.1</a:t>
            </a:r>
          </a:p>
          <a:p>
            <a:r>
              <a:rPr lang="en-US" sz="2800" dirty="0"/>
              <a:t>Confidentiality and protection of information – Rule 4-1.6</a:t>
            </a:r>
          </a:p>
          <a:p>
            <a:r>
              <a:rPr lang="en-US" sz="2800" dirty="0"/>
              <a:t>Independent judgment – Rule 4-5.4</a:t>
            </a:r>
          </a:p>
          <a:p>
            <a:r>
              <a:rPr lang="en-US" sz="2800" dirty="0"/>
              <a:t>Verifying accuracy – Rule 4-5.3</a:t>
            </a:r>
          </a:p>
          <a:p>
            <a:r>
              <a:rPr lang="en-US" sz="2800" dirty="0"/>
              <a:t>Supervising use – Rule 4-5.1</a:t>
            </a:r>
          </a:p>
          <a:p>
            <a:r>
              <a:rPr lang="en-US" sz="2800" dirty="0"/>
              <a:t>Reasonableness of fees – Rule 4-1.5</a:t>
            </a:r>
          </a:p>
          <a:p>
            <a:endParaRPr lang="en-US" sz="3200" dirty="0"/>
          </a:p>
          <a:p>
            <a:endParaRPr lang="en-US" sz="3200" dirty="0"/>
          </a:p>
        </p:txBody>
      </p:sp>
      <p:sp>
        <p:nvSpPr>
          <p:cNvPr id="2" name="Slide Number Placeholder 1">
            <a:extLst>
              <a:ext uri="{FF2B5EF4-FFF2-40B4-BE49-F238E27FC236}">
                <a16:creationId xmlns:a16="http://schemas.microsoft.com/office/drawing/2014/main" id="{8AEEB846-4CA1-DD32-1130-22EE865920D5}"/>
              </a:ext>
            </a:extLst>
          </p:cNvPr>
          <p:cNvSpPr>
            <a:spLocks noGrp="1"/>
          </p:cNvSpPr>
          <p:nvPr>
            <p:ph type="sldNum" sz="quarter" idx="12"/>
          </p:nvPr>
        </p:nvSpPr>
        <p:spPr/>
        <p:txBody>
          <a:bodyPr/>
          <a:lstStyle/>
          <a:p>
            <a:fld id="{FE704B8E-BA6C-F74F-AE0B-6C5588E71FCF}" type="slidenum">
              <a:rPr lang="en-US" smtClean="0"/>
              <a:pPr/>
              <a:t>41</a:t>
            </a:fld>
            <a:endParaRPr lang="en-US" dirty="0"/>
          </a:p>
        </p:txBody>
      </p:sp>
    </p:spTree>
    <p:extLst>
      <p:ext uri="{BB962C8B-B14F-4D97-AF65-F5344CB8AC3E}">
        <p14:creationId xmlns:p14="http://schemas.microsoft.com/office/powerpoint/2010/main" val="3497933274"/>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3CB3D-2744-D5AA-B758-4DA23CDD21A2}"/>
              </a:ext>
            </a:extLst>
          </p:cNvPr>
          <p:cNvSpPr>
            <a:spLocks noGrp="1"/>
          </p:cNvSpPr>
          <p:nvPr>
            <p:ph type="title"/>
          </p:nvPr>
        </p:nvSpPr>
        <p:spPr/>
        <p:txBody>
          <a:bodyPr/>
          <a:lstStyle/>
          <a:p>
            <a:r>
              <a:rPr lang="en-US" dirty="0"/>
              <a:t>Client Choosing AI</a:t>
            </a:r>
          </a:p>
        </p:txBody>
      </p:sp>
      <p:sp>
        <p:nvSpPr>
          <p:cNvPr id="3" name="Content Placeholder 2">
            <a:extLst>
              <a:ext uri="{FF2B5EF4-FFF2-40B4-BE49-F238E27FC236}">
                <a16:creationId xmlns:a16="http://schemas.microsoft.com/office/drawing/2014/main" id="{00746BAC-0A78-5B2B-08F4-7534DF24CE4E}"/>
              </a:ext>
            </a:extLst>
          </p:cNvPr>
          <p:cNvSpPr>
            <a:spLocks noGrp="1"/>
          </p:cNvSpPr>
          <p:nvPr>
            <p:ph idx="1"/>
          </p:nvPr>
        </p:nvSpPr>
        <p:spPr/>
        <p:txBody>
          <a:bodyPr>
            <a:normAutofit/>
          </a:bodyPr>
          <a:lstStyle/>
          <a:p>
            <a:r>
              <a:rPr lang="en-US" sz="3200" dirty="0"/>
              <a:t>Need to still provide competent representation and independent professional judgment – Rule 4-1.1 and 4-5.4</a:t>
            </a:r>
          </a:p>
          <a:p>
            <a:r>
              <a:rPr lang="en-US" sz="3200" dirty="0"/>
              <a:t>Implicates allocation of authority under Rule 4-1.2</a:t>
            </a:r>
          </a:p>
        </p:txBody>
      </p:sp>
      <p:sp>
        <p:nvSpPr>
          <p:cNvPr id="4" name="Slide Number Placeholder 3">
            <a:extLst>
              <a:ext uri="{FF2B5EF4-FFF2-40B4-BE49-F238E27FC236}">
                <a16:creationId xmlns:a16="http://schemas.microsoft.com/office/drawing/2014/main" id="{C5FBA657-1B14-12A7-7456-C16B7A08FAF4}"/>
              </a:ext>
            </a:extLst>
          </p:cNvPr>
          <p:cNvSpPr>
            <a:spLocks noGrp="1"/>
          </p:cNvSpPr>
          <p:nvPr>
            <p:ph type="sldNum" sz="quarter" idx="12"/>
          </p:nvPr>
        </p:nvSpPr>
        <p:spPr/>
        <p:txBody>
          <a:bodyPr/>
          <a:lstStyle/>
          <a:p>
            <a:fld id="{1C958C03-05A5-B343-A6C1-C63C8F30C32A}" type="slidenum">
              <a:rPr lang="en-US" smtClean="0"/>
              <a:pPr/>
              <a:t>42</a:t>
            </a:fld>
            <a:endParaRPr lang="en-US" dirty="0"/>
          </a:p>
        </p:txBody>
      </p:sp>
    </p:spTree>
    <p:extLst>
      <p:ext uri="{BB962C8B-B14F-4D97-AF65-F5344CB8AC3E}">
        <p14:creationId xmlns:p14="http://schemas.microsoft.com/office/powerpoint/2010/main" val="796662415"/>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F7007D8-0C0A-8A4E-A22E-72708E2A7B91}"/>
              </a:ext>
            </a:extLst>
          </p:cNvPr>
          <p:cNvSpPr>
            <a:spLocks noGrp="1"/>
          </p:cNvSpPr>
          <p:nvPr>
            <p:ph type="sldNum" sz="quarter" idx="12"/>
          </p:nvPr>
        </p:nvSpPr>
        <p:spPr/>
        <p:txBody>
          <a:bodyPr/>
          <a:lstStyle/>
          <a:p>
            <a:fld id="{FE704B8E-BA6C-F74F-AE0B-6C5588E71FCF}" type="slidenum">
              <a:rPr lang="en-US" smtClean="0"/>
              <a:pPr/>
              <a:t>43</a:t>
            </a:fld>
            <a:endParaRPr lang="en-US" dirty="0"/>
          </a:p>
        </p:txBody>
      </p:sp>
      <p:sp>
        <p:nvSpPr>
          <p:cNvPr id="3" name="Title 2">
            <a:extLst>
              <a:ext uri="{FF2B5EF4-FFF2-40B4-BE49-F238E27FC236}">
                <a16:creationId xmlns:a16="http://schemas.microsoft.com/office/drawing/2014/main" id="{628F8019-CD0E-1A47-A4EF-471F5C5A1587}"/>
              </a:ext>
            </a:extLst>
          </p:cNvPr>
          <p:cNvSpPr>
            <a:spLocks noGrp="1"/>
          </p:cNvSpPr>
          <p:nvPr>
            <p:ph type="ctrTitle"/>
          </p:nvPr>
        </p:nvSpPr>
        <p:spPr/>
        <p:txBody>
          <a:bodyPr/>
          <a:lstStyle/>
          <a:p>
            <a:r>
              <a:rPr lang="en-US" dirty="0"/>
              <a:t>Conclusory Matters</a:t>
            </a:r>
          </a:p>
        </p:txBody>
      </p:sp>
      <p:sp>
        <p:nvSpPr>
          <p:cNvPr id="4" name="Subtitle 3">
            <a:extLst>
              <a:ext uri="{FF2B5EF4-FFF2-40B4-BE49-F238E27FC236}">
                <a16:creationId xmlns:a16="http://schemas.microsoft.com/office/drawing/2014/main" id="{E6BD60C0-1FD0-2548-9F44-CC10EE9FE83E}"/>
              </a:ext>
            </a:extLst>
          </p:cNvPr>
          <p:cNvSpPr>
            <a:spLocks noGrp="1"/>
          </p:cNvSpPr>
          <p:nvPr>
            <p:ph type="subTitle" idx="1"/>
          </p:nvPr>
        </p:nvSpPr>
        <p:spPr>
          <a:xfrm>
            <a:off x="532436" y="1341774"/>
            <a:ext cx="8241174" cy="4510384"/>
          </a:xfrm>
        </p:spPr>
        <p:txBody>
          <a:bodyPr>
            <a:normAutofit fontScale="85000" lnSpcReduction="10000"/>
          </a:bodyPr>
          <a:lstStyle/>
          <a:p>
            <a:pPr marL="457200" indent="-457200">
              <a:lnSpc>
                <a:spcPct val="110000"/>
              </a:lnSpc>
              <a:spcBef>
                <a:spcPts val="0"/>
              </a:spcBef>
              <a:buFont typeface="Arial" panose="020B0604020202020204" pitchFamily="34" charset="0"/>
              <a:buChar char="•"/>
            </a:pPr>
            <a:r>
              <a:rPr lang="en-US" sz="2400" b="1" i="1" u="sng" dirty="0"/>
              <a:t>Questions</a:t>
            </a:r>
            <a:r>
              <a:rPr lang="en-US" sz="2400" dirty="0"/>
              <a:t> – If you have questions after the program, please email them to Paige Tungate at </a:t>
            </a:r>
            <a:r>
              <a:rPr lang="en-US" sz="2400" dirty="0">
                <a:solidFill>
                  <a:srgbClr val="FFFF00"/>
                </a:solidFill>
                <a:hlinkClick r:id="rId2">
                  <a:extLst>
                    <a:ext uri="{A12FA001-AC4F-418D-AE19-62706E023703}">
                      <ahyp:hlinkClr xmlns:ahyp="http://schemas.microsoft.com/office/drawing/2018/hyperlinkcolor" val="tx"/>
                    </a:ext>
                  </a:extLst>
                </a:hlinkClick>
              </a:rPr>
              <a:t>ptungate@DowneyLawGroup.com</a:t>
            </a:r>
            <a:endParaRPr lang="en-US" sz="2400" dirty="0"/>
          </a:p>
          <a:p>
            <a:pPr marL="457200" indent="-457200">
              <a:lnSpc>
                <a:spcPct val="110000"/>
              </a:lnSpc>
              <a:spcBef>
                <a:spcPts val="0"/>
              </a:spcBef>
              <a:buFont typeface="Arial" panose="020B0604020202020204" pitchFamily="34" charset="0"/>
              <a:buChar char="•"/>
            </a:pPr>
            <a:endParaRPr lang="en-US" sz="2400" dirty="0"/>
          </a:p>
          <a:p>
            <a:pPr marL="457200" indent="-457200">
              <a:lnSpc>
                <a:spcPct val="110000"/>
              </a:lnSpc>
              <a:spcBef>
                <a:spcPts val="0"/>
              </a:spcBef>
              <a:buFont typeface="Arial" panose="020B0604020202020204" pitchFamily="34" charset="0"/>
              <a:buChar char="•"/>
            </a:pPr>
            <a:r>
              <a:rPr lang="en-US" sz="2400" b="1" i="1" u="sng" dirty="0"/>
              <a:t>Post-Program Survey </a:t>
            </a:r>
            <a:r>
              <a:rPr lang="en-US" sz="2400" dirty="0"/>
              <a:t>– A survey will be emailed to you about 30 minutes after this program. Also, here is the survey link:</a:t>
            </a:r>
          </a:p>
          <a:p>
            <a:pPr marL="0" indent="0" algn="ctr">
              <a:lnSpc>
                <a:spcPct val="110000"/>
              </a:lnSpc>
              <a:spcBef>
                <a:spcPts val="0"/>
              </a:spcBef>
              <a:buNone/>
            </a:pPr>
            <a:endParaRPr lang="en-US" sz="2400" b="1" i="1" u="sng" dirty="0"/>
          </a:p>
          <a:p>
            <a:pPr algn="ctr">
              <a:lnSpc>
                <a:spcPct val="110000"/>
              </a:lnSpc>
            </a:pPr>
            <a:r>
              <a:rPr lang="en-US" sz="2400" b="1" i="1" u="sng" dirty="0">
                <a:solidFill>
                  <a:srgbClr val="FFFF00"/>
                </a:solidFill>
                <a:hlinkClick r:id="rId3">
                  <a:extLst>
                    <a:ext uri="{A12FA001-AC4F-418D-AE19-62706E023703}">
                      <ahyp:hlinkClr xmlns:ahyp="http://schemas.microsoft.com/office/drawing/2018/hyperlinkcolor" val="tx"/>
                    </a:ext>
                  </a:extLst>
                </a:hlinkClick>
              </a:rPr>
              <a:t>https://www.surveymonkey.com/r/prac1125</a:t>
            </a:r>
            <a:r>
              <a:rPr lang="en-US" sz="2400" b="1" i="1" u="sng" dirty="0">
                <a:solidFill>
                  <a:srgbClr val="FFFF00"/>
                </a:solidFill>
              </a:rPr>
              <a:t> </a:t>
            </a:r>
          </a:p>
          <a:p>
            <a:pPr algn="ctr"/>
            <a:endParaRPr lang="en-US" sz="2400" b="1" i="1" u="sng" dirty="0"/>
          </a:p>
          <a:p>
            <a:pPr marL="457200" indent="-457200">
              <a:lnSpc>
                <a:spcPct val="110000"/>
              </a:lnSpc>
              <a:spcBef>
                <a:spcPts val="0"/>
              </a:spcBef>
              <a:buFont typeface="Arial" panose="020B0604020202020204" pitchFamily="34" charset="0"/>
              <a:buChar char="•"/>
            </a:pPr>
            <a:r>
              <a:rPr lang="en-US" sz="2400" b="1" i="1" u="sng" dirty="0"/>
              <a:t>Certificate of Completion </a:t>
            </a:r>
            <a:r>
              <a:rPr lang="en-US" sz="2400" dirty="0"/>
              <a:t>– Available through the Post-Program Survey</a:t>
            </a:r>
          </a:p>
          <a:p>
            <a:pPr>
              <a:lnSpc>
                <a:spcPct val="110000"/>
              </a:lnSpc>
              <a:spcBef>
                <a:spcPts val="0"/>
              </a:spcBef>
            </a:pPr>
            <a:endParaRPr lang="en-US" sz="2400" dirty="0"/>
          </a:p>
          <a:p>
            <a:pPr marL="457200" indent="-457200">
              <a:lnSpc>
                <a:spcPct val="110000"/>
              </a:lnSpc>
              <a:spcBef>
                <a:spcPts val="0"/>
              </a:spcBef>
              <a:buFont typeface="Arial" panose="020B0604020202020204" pitchFamily="34" charset="0"/>
              <a:buChar char="•"/>
            </a:pPr>
            <a:r>
              <a:rPr lang="en-US" sz="2400" i="1" u="sng" dirty="0"/>
              <a:t>Kansas Credit </a:t>
            </a:r>
            <a:r>
              <a:rPr lang="en-US" sz="2400" dirty="0"/>
              <a:t>– If you are seeking Kansas credit, you need to enter the </a:t>
            </a:r>
            <a:r>
              <a:rPr lang="en-US" sz="2400" u="sng" dirty="0">
                <a:solidFill>
                  <a:srgbClr val="FFFF00"/>
                </a:solidFill>
              </a:rPr>
              <a:t>two Attendance Verification Words </a:t>
            </a:r>
            <a:r>
              <a:rPr lang="en-US" sz="2400" dirty="0"/>
              <a:t>and your Kansas information into the Post-Program Survey. </a:t>
            </a:r>
            <a:r>
              <a:rPr lang="en-US" sz="2400" i="1" dirty="0"/>
              <a:t>Please complete this information in the survey </a:t>
            </a:r>
            <a:r>
              <a:rPr lang="en-US" sz="2400" i="1" u="sng" dirty="0">
                <a:solidFill>
                  <a:srgbClr val="FFFF00"/>
                </a:solidFill>
              </a:rPr>
              <a:t>this week</a:t>
            </a:r>
            <a:r>
              <a:rPr lang="en-US" sz="2400" i="1" dirty="0"/>
              <a:t>, so we can ensure you receive proper credit</a:t>
            </a:r>
          </a:p>
        </p:txBody>
      </p:sp>
    </p:spTree>
    <p:extLst>
      <p:ext uri="{BB962C8B-B14F-4D97-AF65-F5344CB8AC3E}">
        <p14:creationId xmlns:p14="http://schemas.microsoft.com/office/powerpoint/2010/main" val="4134948273"/>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A31AF0-5BFD-2952-9B8B-ACCD37C28C89}"/>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A0883B9-5A96-4674-6EA8-5EA348DE8ACF}"/>
              </a:ext>
            </a:extLst>
          </p:cNvPr>
          <p:cNvSpPr>
            <a:spLocks noGrp="1"/>
          </p:cNvSpPr>
          <p:nvPr>
            <p:ph type="sldNum" sz="quarter" idx="12"/>
          </p:nvPr>
        </p:nvSpPr>
        <p:spPr/>
        <p:txBody>
          <a:bodyPr/>
          <a:lstStyle/>
          <a:p>
            <a:fld id="{FE704B8E-BA6C-F74F-AE0B-6C5588E71FCF}" type="slidenum">
              <a:rPr lang="en-US" smtClean="0">
                <a:solidFill>
                  <a:schemeClr val="tx1"/>
                </a:solidFill>
              </a:rPr>
              <a:pPr/>
              <a:t>44</a:t>
            </a:fld>
            <a:endParaRPr lang="en-US" dirty="0">
              <a:solidFill>
                <a:schemeClr val="tx1"/>
              </a:solidFill>
            </a:endParaRPr>
          </a:p>
        </p:txBody>
      </p:sp>
      <p:sp>
        <p:nvSpPr>
          <p:cNvPr id="8" name="TextBox 7">
            <a:extLst>
              <a:ext uri="{FF2B5EF4-FFF2-40B4-BE49-F238E27FC236}">
                <a16:creationId xmlns:a16="http://schemas.microsoft.com/office/drawing/2014/main" id="{D5F157A7-D93A-6A14-A550-AEC9D1F5C02B}"/>
              </a:ext>
            </a:extLst>
          </p:cNvPr>
          <p:cNvSpPr txBox="1"/>
          <p:nvPr/>
        </p:nvSpPr>
        <p:spPr>
          <a:xfrm>
            <a:off x="952500" y="4981903"/>
            <a:ext cx="7239000" cy="475900"/>
          </a:xfrm>
          <a:prstGeom prst="rect">
            <a:avLst/>
          </a:prstGeom>
          <a:noFill/>
        </p:spPr>
        <p:txBody>
          <a:bodyPr wrap="square">
            <a:spAutoFit/>
          </a:bodyPr>
          <a:lstStyle/>
          <a:p>
            <a:pPr algn="ctr">
              <a:lnSpc>
                <a:spcPct val="110000"/>
              </a:lnSpc>
            </a:pPr>
            <a:r>
              <a:rPr lang="en-US" sz="2400" b="1" i="1" u="sng" dirty="0">
                <a:solidFill>
                  <a:srgbClr val="0033FF"/>
                </a:solidFill>
                <a:hlinkClick r:id="rId2"/>
              </a:rPr>
              <a:t>https://www.surveymonkey.com/r/prac1125</a:t>
            </a:r>
            <a:r>
              <a:rPr lang="en-US" sz="2400" b="1" i="1" u="sng" dirty="0">
                <a:solidFill>
                  <a:srgbClr val="0033FF"/>
                </a:solidFill>
              </a:rPr>
              <a:t> </a:t>
            </a:r>
          </a:p>
        </p:txBody>
      </p:sp>
      <p:pic>
        <p:nvPicPr>
          <p:cNvPr id="4" name="Picture 3" descr="A qr code with black squares&#10;&#10;AI-generated content may be incorrect.">
            <a:extLst>
              <a:ext uri="{FF2B5EF4-FFF2-40B4-BE49-F238E27FC236}">
                <a16:creationId xmlns:a16="http://schemas.microsoft.com/office/drawing/2014/main" id="{EF5CA7E2-0565-4E53-D519-9808D1FE515E}"/>
              </a:ext>
            </a:extLst>
          </p:cNvPr>
          <p:cNvPicPr>
            <a:picLocks noChangeAspect="1"/>
          </p:cNvPicPr>
          <p:nvPr/>
        </p:nvPicPr>
        <p:blipFill>
          <a:blip r:embed="rId3"/>
          <a:stretch>
            <a:fillRect/>
          </a:stretch>
        </p:blipFill>
        <p:spPr>
          <a:xfrm>
            <a:off x="3317875" y="1876097"/>
            <a:ext cx="2508250" cy="2508250"/>
          </a:xfrm>
          <a:prstGeom prst="rect">
            <a:avLst/>
          </a:prstGeom>
        </p:spPr>
      </p:pic>
    </p:spTree>
    <p:extLst>
      <p:ext uri="{BB962C8B-B14F-4D97-AF65-F5344CB8AC3E}">
        <p14:creationId xmlns:p14="http://schemas.microsoft.com/office/powerpoint/2010/main" val="1566580557"/>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BA2F9-C5B7-6DE0-6BE8-CA26F42D21CF}"/>
              </a:ext>
            </a:extLst>
          </p:cNvPr>
          <p:cNvSpPr>
            <a:spLocks noGrp="1"/>
          </p:cNvSpPr>
          <p:nvPr>
            <p:ph type="title"/>
          </p:nvPr>
        </p:nvSpPr>
        <p:spPr/>
        <p:txBody>
          <a:bodyPr/>
          <a:lstStyle/>
          <a:p>
            <a:r>
              <a:rPr lang="en-US" dirty="0"/>
              <a:t>Timed Agenda</a:t>
            </a:r>
          </a:p>
        </p:txBody>
      </p:sp>
      <p:sp>
        <p:nvSpPr>
          <p:cNvPr id="3" name="Content Placeholder 2">
            <a:extLst>
              <a:ext uri="{FF2B5EF4-FFF2-40B4-BE49-F238E27FC236}">
                <a16:creationId xmlns:a16="http://schemas.microsoft.com/office/drawing/2014/main" id="{28129325-88CF-40F9-8BE6-744B6D7C141D}"/>
              </a:ext>
            </a:extLst>
          </p:cNvPr>
          <p:cNvSpPr>
            <a:spLocks noGrp="1"/>
          </p:cNvSpPr>
          <p:nvPr>
            <p:ph idx="1"/>
          </p:nvPr>
        </p:nvSpPr>
        <p:spPr>
          <a:xfrm>
            <a:off x="457200" y="1862667"/>
            <a:ext cx="8229600" cy="4263496"/>
          </a:xfrm>
        </p:spPr>
        <p:txBody>
          <a:bodyPr>
            <a:normAutofit/>
          </a:bodyPr>
          <a:lstStyle/>
          <a:p>
            <a:pPr marL="1371600" indent="-1371600">
              <a:buNone/>
            </a:pPr>
            <a:r>
              <a:rPr lang="en-US" sz="2400" dirty="0"/>
              <a:t>12:00-05 	Introduction</a:t>
            </a:r>
          </a:p>
          <a:p>
            <a:pPr marL="1371600" indent="-1371600">
              <a:buNone/>
            </a:pPr>
            <a:r>
              <a:rPr lang="en-US" sz="2400" dirty="0"/>
              <a:t>12:05-55 	Discussion of legal ethics issues in a transactional law practice</a:t>
            </a:r>
          </a:p>
        </p:txBody>
      </p:sp>
      <p:sp>
        <p:nvSpPr>
          <p:cNvPr id="4" name="Slide Number Placeholder 3">
            <a:extLst>
              <a:ext uri="{FF2B5EF4-FFF2-40B4-BE49-F238E27FC236}">
                <a16:creationId xmlns:a16="http://schemas.microsoft.com/office/drawing/2014/main" id="{E51C9D6A-5E4E-F8BB-74EC-F8CAF8FF9993}"/>
              </a:ext>
            </a:extLst>
          </p:cNvPr>
          <p:cNvSpPr>
            <a:spLocks noGrp="1"/>
          </p:cNvSpPr>
          <p:nvPr>
            <p:ph type="sldNum" sz="quarter" idx="12"/>
          </p:nvPr>
        </p:nvSpPr>
        <p:spPr/>
        <p:txBody>
          <a:bodyPr/>
          <a:lstStyle/>
          <a:p>
            <a:fld id="{1C958C03-05A5-B343-A6C1-C63C8F30C32A}" type="slidenum">
              <a:rPr lang="en-US" smtClean="0"/>
              <a:pPr/>
              <a:t>45</a:t>
            </a:fld>
            <a:endParaRPr lang="en-US" dirty="0"/>
          </a:p>
        </p:txBody>
      </p:sp>
    </p:spTree>
    <p:extLst>
      <p:ext uri="{BB962C8B-B14F-4D97-AF65-F5344CB8AC3E}">
        <p14:creationId xmlns:p14="http://schemas.microsoft.com/office/powerpoint/2010/main" val="3765488841"/>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07B5B-AD8F-8BFB-4CB9-4FC9963F83BB}"/>
              </a:ext>
            </a:extLst>
          </p:cNvPr>
          <p:cNvSpPr>
            <a:spLocks noGrp="1"/>
          </p:cNvSpPr>
          <p:nvPr>
            <p:ph type="title"/>
          </p:nvPr>
        </p:nvSpPr>
        <p:spPr/>
        <p:txBody>
          <a:bodyPr>
            <a:normAutofit/>
          </a:bodyPr>
          <a:lstStyle/>
          <a:p>
            <a:r>
              <a:rPr lang="en-US" dirty="0"/>
              <a:t>Future Programs</a:t>
            </a:r>
          </a:p>
        </p:txBody>
      </p:sp>
      <p:sp>
        <p:nvSpPr>
          <p:cNvPr id="3" name="Content Placeholder 2">
            <a:extLst>
              <a:ext uri="{FF2B5EF4-FFF2-40B4-BE49-F238E27FC236}">
                <a16:creationId xmlns:a16="http://schemas.microsoft.com/office/drawing/2014/main" id="{B7630DCB-2ACC-AB67-855E-CE6DE63A9F86}"/>
              </a:ext>
            </a:extLst>
          </p:cNvPr>
          <p:cNvSpPr>
            <a:spLocks noGrp="1"/>
          </p:cNvSpPr>
          <p:nvPr>
            <p:ph idx="1"/>
          </p:nvPr>
        </p:nvSpPr>
        <p:spPr>
          <a:xfrm>
            <a:off x="457200" y="1481669"/>
            <a:ext cx="8428008" cy="4983162"/>
          </a:xfrm>
        </p:spPr>
        <p:txBody>
          <a:bodyPr>
            <a:normAutofit fontScale="92500" lnSpcReduction="10000"/>
          </a:bodyPr>
          <a:lstStyle/>
          <a:p>
            <a:pPr marL="928688" indent="-928688" fontAlgn="base">
              <a:lnSpc>
                <a:spcPct val="120000"/>
              </a:lnSpc>
              <a:buNone/>
            </a:pPr>
            <a:r>
              <a:rPr lang="en-US" sz="1800" b="1" dirty="0">
                <a:cs typeface="Calibri" panose="020F0502020204030204" pitchFamily="34" charset="0"/>
              </a:rPr>
              <a:t>December 4 </a:t>
            </a:r>
            <a:r>
              <a:rPr lang="en-US" sz="1800" dirty="0">
                <a:cs typeface="Calibri" panose="020F0502020204030204" pitchFamily="34" charset="0"/>
              </a:rPr>
              <a:t>– Thursday at 12:00 Noon CT – </a:t>
            </a:r>
            <a:r>
              <a:rPr lang="en-US" sz="1800" b="1" dirty="0">
                <a:solidFill>
                  <a:srgbClr val="0033FF"/>
                </a:solidFill>
                <a:cs typeface="Calibri" panose="020F0502020204030204" pitchFamily="34" charset="0"/>
              </a:rPr>
              <a:t>Duties of Candor and Dishonest Clients</a:t>
            </a:r>
          </a:p>
          <a:p>
            <a:pPr marL="928688" indent="-928688" fontAlgn="base">
              <a:lnSpc>
                <a:spcPct val="120000"/>
              </a:lnSpc>
              <a:buNone/>
            </a:pPr>
            <a:r>
              <a:rPr lang="en-US" sz="1800" b="1" dirty="0">
                <a:cs typeface="Calibri" panose="020F0502020204030204" pitchFamily="34" charset="0"/>
              </a:rPr>
              <a:t>December 17 </a:t>
            </a:r>
            <a:r>
              <a:rPr lang="en-US" sz="1800" dirty="0">
                <a:cs typeface="Calibri" panose="020F0502020204030204" pitchFamily="34" charset="0"/>
              </a:rPr>
              <a:t>– Wednesday at 12:00 Noon CT – </a:t>
            </a:r>
            <a:r>
              <a:rPr lang="en-US" sz="1800" b="1" dirty="0">
                <a:solidFill>
                  <a:srgbClr val="0033FF"/>
                </a:solidFill>
                <a:cs typeface="Calibri" panose="020F0502020204030204" pitchFamily="34" charset="0"/>
              </a:rPr>
              <a:t>Legal Ethics and Criminal Law</a:t>
            </a:r>
          </a:p>
          <a:p>
            <a:pPr marL="928688" indent="-928688" fontAlgn="base">
              <a:lnSpc>
                <a:spcPct val="120000"/>
              </a:lnSpc>
              <a:buNone/>
            </a:pPr>
            <a:r>
              <a:rPr lang="en-US" sz="1800" b="1" dirty="0">
                <a:cs typeface="Calibri" panose="020F0502020204030204" pitchFamily="34" charset="0"/>
              </a:rPr>
              <a:t>January 7 </a:t>
            </a:r>
            <a:r>
              <a:rPr lang="en-US" sz="1800" dirty="0">
                <a:cs typeface="Calibri" panose="020F0502020204030204" pitchFamily="34" charset="0"/>
              </a:rPr>
              <a:t>– Wednesday at 12:00 Noon CT - </a:t>
            </a:r>
            <a:r>
              <a:rPr lang="en-US" sz="1800" b="1" dirty="0">
                <a:solidFill>
                  <a:srgbClr val="0432FF"/>
                </a:solidFill>
                <a:cs typeface="Calibri" panose="020F0502020204030204" pitchFamily="34" charset="0"/>
              </a:rPr>
              <a:t>Legal Ethics Update 2026 - Part I</a:t>
            </a:r>
          </a:p>
          <a:p>
            <a:pPr marL="928688" indent="-928688" fontAlgn="base">
              <a:lnSpc>
                <a:spcPct val="120000"/>
              </a:lnSpc>
              <a:buNone/>
            </a:pPr>
            <a:r>
              <a:rPr lang="en-US" sz="1800" b="1" dirty="0">
                <a:cs typeface="Calibri" panose="020F0502020204030204" pitchFamily="34" charset="0"/>
              </a:rPr>
              <a:t>January 22 </a:t>
            </a:r>
            <a:r>
              <a:rPr lang="en-US" sz="1800" dirty="0">
                <a:cs typeface="Calibri" panose="020F0502020204030204" pitchFamily="34" charset="0"/>
              </a:rPr>
              <a:t>– Thursday at 12:00 Noon CT - </a:t>
            </a:r>
            <a:r>
              <a:rPr lang="en-US" sz="1800" b="1" dirty="0">
                <a:solidFill>
                  <a:srgbClr val="0432FF"/>
                </a:solidFill>
                <a:cs typeface="Calibri" panose="020F0502020204030204" pitchFamily="34" charset="0"/>
              </a:rPr>
              <a:t>Neurodiversity in the Legal Profession </a:t>
            </a:r>
          </a:p>
          <a:p>
            <a:pPr marL="928688" indent="-928688" fontAlgn="base">
              <a:lnSpc>
                <a:spcPct val="120000"/>
              </a:lnSpc>
              <a:buNone/>
            </a:pPr>
            <a:r>
              <a:rPr lang="en-US" sz="1800" b="1" dirty="0">
                <a:cs typeface="Calibri" panose="020F0502020204030204" pitchFamily="34" charset="0"/>
              </a:rPr>
              <a:t>February 5 </a:t>
            </a:r>
            <a:r>
              <a:rPr lang="en-US" sz="1800" dirty="0">
                <a:cs typeface="Calibri" panose="020F0502020204030204" pitchFamily="34" charset="0"/>
              </a:rPr>
              <a:t>– Thursday at 12:00 Noon CT - </a:t>
            </a:r>
            <a:r>
              <a:rPr lang="en-US" sz="1800" b="1" dirty="0">
                <a:solidFill>
                  <a:srgbClr val="0432FF"/>
                </a:solidFill>
                <a:cs typeface="Calibri" panose="020F0502020204030204" pitchFamily="34" charset="0"/>
              </a:rPr>
              <a:t>Missouri's Lawyer Discipline System -- and How to Avoid It</a:t>
            </a:r>
          </a:p>
          <a:p>
            <a:pPr marL="928688" indent="-928688" fontAlgn="base">
              <a:lnSpc>
                <a:spcPct val="120000"/>
              </a:lnSpc>
              <a:buNone/>
            </a:pPr>
            <a:r>
              <a:rPr lang="en-US" sz="1800" b="1" dirty="0">
                <a:cs typeface="Calibri" panose="020F0502020204030204" pitchFamily="34" charset="0"/>
              </a:rPr>
              <a:t>February 17 </a:t>
            </a:r>
            <a:r>
              <a:rPr lang="en-US" sz="1800" dirty="0">
                <a:cs typeface="Calibri" panose="020F0502020204030204" pitchFamily="34" charset="0"/>
              </a:rPr>
              <a:t>– Tuesday at 3:00 PM CT - </a:t>
            </a:r>
            <a:r>
              <a:rPr lang="en-US" sz="1800" b="1" dirty="0">
                <a:solidFill>
                  <a:srgbClr val="0432FF"/>
                </a:solidFill>
                <a:cs typeface="Calibri" panose="020F0502020204030204" pitchFamily="34" charset="0"/>
              </a:rPr>
              <a:t>Conflicts of Interest Update 2026</a:t>
            </a:r>
          </a:p>
          <a:p>
            <a:pPr marL="928688" indent="-928688" fontAlgn="base">
              <a:lnSpc>
                <a:spcPct val="120000"/>
              </a:lnSpc>
              <a:buNone/>
            </a:pPr>
            <a:r>
              <a:rPr lang="en-US" sz="1800" b="1" dirty="0">
                <a:cs typeface="Calibri" panose="020F0502020204030204" pitchFamily="34" charset="0"/>
              </a:rPr>
              <a:t>March 4 </a:t>
            </a:r>
            <a:r>
              <a:rPr lang="en-US" sz="1800" dirty="0">
                <a:cs typeface="Calibri" panose="020F0502020204030204" pitchFamily="34" charset="0"/>
              </a:rPr>
              <a:t>– Wednesday at 12:00 Noon CT - </a:t>
            </a:r>
            <a:r>
              <a:rPr lang="en-US" sz="1800" b="1" dirty="0">
                <a:solidFill>
                  <a:srgbClr val="0432FF"/>
                </a:solidFill>
                <a:cs typeface="Calibri" panose="020F0502020204030204" pitchFamily="34" charset="0"/>
              </a:rPr>
              <a:t>Lawyer Professionalism and Ethics</a:t>
            </a:r>
          </a:p>
          <a:p>
            <a:pPr marL="928688" indent="-928688" fontAlgn="base">
              <a:lnSpc>
                <a:spcPct val="120000"/>
              </a:lnSpc>
              <a:buNone/>
            </a:pPr>
            <a:r>
              <a:rPr lang="en-US" sz="1800" b="1" dirty="0">
                <a:cs typeface="Calibri" panose="020F0502020204030204" pitchFamily="34" charset="0"/>
              </a:rPr>
              <a:t>March 19 </a:t>
            </a:r>
            <a:r>
              <a:rPr lang="en-US" sz="1800" dirty="0">
                <a:cs typeface="Calibri" panose="020F0502020204030204" pitchFamily="34" charset="0"/>
              </a:rPr>
              <a:t>– Thursday at 12:00 Noon CT - </a:t>
            </a:r>
            <a:r>
              <a:rPr lang="en-US" sz="1800" b="1" dirty="0">
                <a:solidFill>
                  <a:srgbClr val="0432FF"/>
                </a:solidFill>
                <a:cs typeface="Calibri" panose="020F0502020204030204" pitchFamily="34" charset="0"/>
              </a:rPr>
              <a:t>Exceptions to the Duty of Confidentiality</a:t>
            </a:r>
          </a:p>
          <a:p>
            <a:pPr marL="928688" indent="-928688" fontAlgn="base">
              <a:lnSpc>
                <a:spcPct val="120000"/>
              </a:lnSpc>
              <a:buNone/>
            </a:pPr>
            <a:endParaRPr lang="en-US" sz="1800" b="1" dirty="0">
              <a:solidFill>
                <a:srgbClr val="0033FF"/>
              </a:solidFill>
              <a:cs typeface="Calibri" panose="020F0502020204030204" pitchFamily="34" charset="0"/>
            </a:endParaRPr>
          </a:p>
          <a:p>
            <a:pPr marL="928688" indent="-928688" algn="l" fontAlgn="base">
              <a:lnSpc>
                <a:spcPct val="120000"/>
              </a:lnSpc>
              <a:buNone/>
            </a:pPr>
            <a:endParaRPr lang="en-US" sz="300" dirty="0">
              <a:solidFill>
                <a:srgbClr val="FF0000"/>
              </a:solidFill>
              <a:latin typeface="+mj-lt"/>
              <a:cs typeface="Calibri" panose="020F0502020204030204" pitchFamily="34" charset="0"/>
            </a:endParaRPr>
          </a:p>
          <a:p>
            <a:pPr marL="917575" indent="0" algn="r">
              <a:lnSpc>
                <a:spcPct val="120000"/>
              </a:lnSpc>
              <a:buNone/>
            </a:pPr>
            <a:r>
              <a:rPr lang="en-US" sz="2400" dirty="0">
                <a:solidFill>
                  <a:srgbClr val="FF0000"/>
                </a:solidFill>
                <a:latin typeface="+mj-lt"/>
                <a:cs typeface="Calibri" panose="020F0502020204030204" pitchFamily="34" charset="0"/>
                <a:hlinkClick r:id="rId3"/>
              </a:rPr>
              <a:t>www.DowneyEthicsCLE.com</a:t>
            </a:r>
            <a:r>
              <a:rPr lang="en-US" sz="2400">
                <a:solidFill>
                  <a:srgbClr val="FF0000"/>
                </a:solidFill>
                <a:latin typeface="+mj-lt"/>
                <a:cs typeface="Calibri" panose="020F0502020204030204" pitchFamily="34" charset="0"/>
              </a:rPr>
              <a:t> </a:t>
            </a:r>
            <a:endParaRPr lang="en-US" sz="2400">
              <a:latin typeface="+mj-lt"/>
            </a:endParaRPr>
          </a:p>
        </p:txBody>
      </p:sp>
      <p:sp>
        <p:nvSpPr>
          <p:cNvPr id="4" name="Slide Number Placeholder 3">
            <a:extLst>
              <a:ext uri="{FF2B5EF4-FFF2-40B4-BE49-F238E27FC236}">
                <a16:creationId xmlns:a16="http://schemas.microsoft.com/office/drawing/2014/main" id="{039F1604-D810-3DB4-D579-2B16165516C1}"/>
              </a:ext>
            </a:extLst>
          </p:cNvPr>
          <p:cNvSpPr>
            <a:spLocks noGrp="1"/>
          </p:cNvSpPr>
          <p:nvPr>
            <p:ph type="sldNum" sz="quarter" idx="12"/>
          </p:nvPr>
        </p:nvSpPr>
        <p:spPr/>
        <p:txBody>
          <a:bodyPr/>
          <a:lstStyle/>
          <a:p>
            <a:fld id="{1C958C03-05A5-B343-A6C1-C63C8F30C32A}" type="slidenum">
              <a:rPr lang="en-US" smtClean="0"/>
              <a:pPr/>
              <a:t>46</a:t>
            </a:fld>
            <a:endParaRPr lang="en-US" dirty="0"/>
          </a:p>
        </p:txBody>
      </p:sp>
    </p:spTree>
    <p:extLst>
      <p:ext uri="{BB962C8B-B14F-4D97-AF65-F5344CB8AC3E}">
        <p14:creationId xmlns:p14="http://schemas.microsoft.com/office/powerpoint/2010/main" val="170971224"/>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0E1E7D"/>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EE390E2-376C-D54A-828A-74D69C42B222}"/>
              </a:ext>
            </a:extLst>
          </p:cNvPr>
          <p:cNvPicPr>
            <a:picLocks noChangeAspect="1"/>
          </p:cNvPicPr>
          <p:nvPr/>
        </p:nvPicPr>
        <p:blipFill>
          <a:blip r:embed="rId3"/>
          <a:stretch>
            <a:fillRect/>
          </a:stretch>
        </p:blipFill>
        <p:spPr>
          <a:xfrm>
            <a:off x="1714500" y="2854036"/>
            <a:ext cx="5739246" cy="1107996"/>
          </a:xfrm>
          <a:prstGeom prst="rect">
            <a:avLst/>
          </a:prstGeom>
        </p:spPr>
      </p:pic>
      <p:sp>
        <p:nvSpPr>
          <p:cNvPr id="7" name="Rectangle 6">
            <a:extLst>
              <a:ext uri="{FF2B5EF4-FFF2-40B4-BE49-F238E27FC236}">
                <a16:creationId xmlns:a16="http://schemas.microsoft.com/office/drawing/2014/main" id="{8F1904A4-DB76-4A4A-91FA-A2E7207FF8CB}"/>
              </a:ext>
            </a:extLst>
          </p:cNvPr>
          <p:cNvSpPr/>
          <p:nvPr/>
        </p:nvSpPr>
        <p:spPr>
          <a:xfrm>
            <a:off x="193963" y="136525"/>
            <a:ext cx="8728363" cy="6584949"/>
          </a:xfrm>
          <a:prstGeom prst="rect">
            <a:avLst/>
          </a:prstGeom>
          <a:noFill/>
          <a:ln w="539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D6A6C885-4AEC-E444-87B1-EEF33B1B9EFF}"/>
              </a:ext>
            </a:extLst>
          </p:cNvPr>
          <p:cNvSpPr txBox="1"/>
          <p:nvPr/>
        </p:nvSpPr>
        <p:spPr>
          <a:xfrm>
            <a:off x="2798618" y="1052945"/>
            <a:ext cx="3546764" cy="1015663"/>
          </a:xfrm>
          <a:prstGeom prst="rect">
            <a:avLst/>
          </a:prstGeom>
          <a:noFill/>
        </p:spPr>
        <p:txBody>
          <a:bodyPr wrap="square" rtlCol="0">
            <a:spAutoFit/>
          </a:bodyPr>
          <a:lstStyle/>
          <a:p>
            <a:pPr algn="ctr"/>
            <a:r>
              <a:rPr lang="en-US" sz="6000" b="1" dirty="0">
                <a:solidFill>
                  <a:schemeClr val="bg1"/>
                </a:solidFill>
              </a:rPr>
              <a:t>Thank you</a:t>
            </a:r>
          </a:p>
        </p:txBody>
      </p:sp>
      <p:sp>
        <p:nvSpPr>
          <p:cNvPr id="11" name="Rectangle 10">
            <a:extLst>
              <a:ext uri="{FF2B5EF4-FFF2-40B4-BE49-F238E27FC236}">
                <a16:creationId xmlns:a16="http://schemas.microsoft.com/office/drawing/2014/main" id="{955C09E1-A56C-F245-ACB8-BBDB7CB6BFEF}"/>
              </a:ext>
            </a:extLst>
          </p:cNvPr>
          <p:cNvSpPr/>
          <p:nvPr/>
        </p:nvSpPr>
        <p:spPr>
          <a:xfrm>
            <a:off x="2154925" y="4437749"/>
            <a:ext cx="4703075" cy="1785104"/>
          </a:xfrm>
          <a:prstGeom prst="rect">
            <a:avLst/>
          </a:prstGeom>
        </p:spPr>
        <p:txBody>
          <a:bodyPr wrap="square">
            <a:spAutoFit/>
          </a:bodyPr>
          <a:lstStyle/>
          <a:p>
            <a:pPr algn="ctr"/>
            <a:r>
              <a:rPr lang="en-US" sz="2200" dirty="0">
                <a:solidFill>
                  <a:schemeClr val="bg1"/>
                </a:solidFill>
              </a:rPr>
              <a:t>Downey Law Group LLC</a:t>
            </a:r>
          </a:p>
          <a:p>
            <a:pPr algn="ctr"/>
            <a:r>
              <a:rPr lang="en-US" sz="2200" dirty="0">
                <a:solidFill>
                  <a:schemeClr val="bg1"/>
                </a:solidFill>
              </a:rPr>
              <a:t>(314) 961-6644</a:t>
            </a:r>
          </a:p>
          <a:p>
            <a:pPr algn="ctr"/>
            <a:r>
              <a:rPr lang="en-US" sz="2200" dirty="0">
                <a:solidFill>
                  <a:schemeClr val="bg1"/>
                </a:solidFill>
              </a:rPr>
              <a:t>(844) 961-6644 toll free</a:t>
            </a:r>
          </a:p>
          <a:p>
            <a:pPr algn="ctr"/>
            <a:r>
              <a:rPr lang="en-US" sz="2200" dirty="0">
                <a:solidFill>
                  <a:schemeClr val="bg1"/>
                </a:solidFill>
              </a:rPr>
              <a:t>info@DowneyLawGroup.com </a:t>
            </a:r>
          </a:p>
          <a:p>
            <a:pPr algn="ctr"/>
            <a:endParaRPr lang="en-US" sz="2200" dirty="0">
              <a:solidFill>
                <a:schemeClr val="bg1"/>
              </a:solidFill>
            </a:endParaRPr>
          </a:p>
        </p:txBody>
      </p:sp>
    </p:spTree>
    <p:extLst>
      <p:ext uri="{BB962C8B-B14F-4D97-AF65-F5344CB8AC3E}">
        <p14:creationId xmlns:p14="http://schemas.microsoft.com/office/powerpoint/2010/main" val="662090028"/>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CDA2BFE-9764-EC45-9558-015A838BBC60}"/>
              </a:ext>
            </a:extLst>
          </p:cNvPr>
          <p:cNvSpPr>
            <a:spLocks noGrp="1"/>
          </p:cNvSpPr>
          <p:nvPr>
            <p:ph type="title"/>
          </p:nvPr>
        </p:nvSpPr>
        <p:spPr/>
        <p:txBody>
          <a:bodyPr/>
          <a:lstStyle/>
          <a:p>
            <a:r>
              <a:rPr lang="en-US" dirty="0"/>
              <a:t>Topics for Today’s Program</a:t>
            </a:r>
          </a:p>
        </p:txBody>
      </p:sp>
      <p:sp>
        <p:nvSpPr>
          <p:cNvPr id="6" name="Content Placeholder 5">
            <a:extLst>
              <a:ext uri="{FF2B5EF4-FFF2-40B4-BE49-F238E27FC236}">
                <a16:creationId xmlns:a16="http://schemas.microsoft.com/office/drawing/2014/main" id="{A798D974-1318-9543-ACED-2DF272A55A34}"/>
              </a:ext>
            </a:extLst>
          </p:cNvPr>
          <p:cNvSpPr>
            <a:spLocks noGrp="1"/>
          </p:cNvSpPr>
          <p:nvPr>
            <p:ph idx="1"/>
          </p:nvPr>
        </p:nvSpPr>
        <p:spPr>
          <a:xfrm>
            <a:off x="457200" y="1522926"/>
            <a:ext cx="8229600" cy="4525963"/>
          </a:xfrm>
        </p:spPr>
        <p:txBody>
          <a:bodyPr>
            <a:normAutofit/>
          </a:bodyPr>
          <a:lstStyle/>
          <a:p>
            <a:r>
              <a:rPr lang="en-US" sz="2400" dirty="0"/>
              <a:t>Transactional lawyer MJP</a:t>
            </a:r>
          </a:p>
          <a:p>
            <a:r>
              <a:rPr lang="en-US" sz="2400" dirty="0"/>
              <a:t>Who is the client</a:t>
            </a:r>
          </a:p>
          <a:p>
            <a:r>
              <a:rPr lang="en-US" sz="2400" dirty="0"/>
              <a:t>Representing – and not representing – corporate constituents (MJP)</a:t>
            </a:r>
          </a:p>
          <a:p>
            <a:r>
              <a:rPr lang="en-US" sz="2400" dirty="0"/>
              <a:t>Conflicts in Transactional Practice</a:t>
            </a:r>
          </a:p>
          <a:p>
            <a:r>
              <a:rPr lang="en-US" sz="2400" dirty="0"/>
              <a:t>Privilege and confidentiality in corporate context</a:t>
            </a:r>
          </a:p>
          <a:p>
            <a:r>
              <a:rPr lang="en-US" sz="2400" dirty="0"/>
              <a:t>Outside Counsel Guidelines and Artificial Intelligence</a:t>
            </a:r>
            <a:endParaRPr lang="en-US" sz="3600" dirty="0"/>
          </a:p>
        </p:txBody>
      </p:sp>
      <p:sp>
        <p:nvSpPr>
          <p:cNvPr id="2" name="Slide Number Placeholder 1">
            <a:extLst>
              <a:ext uri="{FF2B5EF4-FFF2-40B4-BE49-F238E27FC236}">
                <a16:creationId xmlns:a16="http://schemas.microsoft.com/office/drawing/2014/main" id="{9309E13D-D78B-5048-8557-962F970BD642}"/>
              </a:ext>
            </a:extLst>
          </p:cNvPr>
          <p:cNvSpPr>
            <a:spLocks noGrp="1"/>
          </p:cNvSpPr>
          <p:nvPr>
            <p:ph type="sldNum" sz="quarter" idx="12"/>
          </p:nvPr>
        </p:nvSpPr>
        <p:spPr/>
        <p:txBody>
          <a:bodyPr/>
          <a:lstStyle/>
          <a:p>
            <a:fld id="{FE704B8E-BA6C-F74F-AE0B-6C5588E71FCF}" type="slidenum">
              <a:rPr lang="en-US" smtClean="0"/>
              <a:pPr/>
              <a:t>5</a:t>
            </a:fld>
            <a:endParaRPr lang="en-US" dirty="0"/>
          </a:p>
        </p:txBody>
      </p:sp>
    </p:spTree>
    <p:extLst>
      <p:ext uri="{BB962C8B-B14F-4D97-AF65-F5344CB8AC3E}">
        <p14:creationId xmlns:p14="http://schemas.microsoft.com/office/powerpoint/2010/main" val="2565203388"/>
      </p:ext>
    </p:extLst>
  </p:cSld>
  <p:clrMapOvr>
    <a:masterClrMapping/>
  </p:clrMapOvr>
  <mc:AlternateContent xmlns:mc="http://schemas.openxmlformats.org/markup-compatibility/2006" xmlns:p14="http://schemas.microsoft.com/office/powerpoint/2010/main">
    <mc:Choice Requires="p14">
      <p:transition p14:dur="10">
        <p:wipe/>
      </p:transition>
    </mc:Choice>
    <mc:Fallback xmlns="">
      <p:transition>
        <p:wip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57A5B9C-F3A4-454F-9030-7A8D495B0FFF}"/>
              </a:ext>
            </a:extLst>
          </p:cNvPr>
          <p:cNvSpPr>
            <a:spLocks noGrp="1"/>
          </p:cNvSpPr>
          <p:nvPr>
            <p:ph type="sldNum" sz="quarter" idx="12"/>
          </p:nvPr>
        </p:nvSpPr>
        <p:spPr/>
        <p:txBody>
          <a:bodyPr/>
          <a:lstStyle/>
          <a:p>
            <a:fld id="{FE704B8E-BA6C-F74F-AE0B-6C5588E71FCF}" type="slidenum">
              <a:rPr lang="en-US" smtClean="0"/>
              <a:pPr/>
              <a:t>6</a:t>
            </a:fld>
            <a:endParaRPr lang="en-US" dirty="0"/>
          </a:p>
        </p:txBody>
      </p:sp>
      <p:sp>
        <p:nvSpPr>
          <p:cNvPr id="5" name="Title 4">
            <a:extLst>
              <a:ext uri="{FF2B5EF4-FFF2-40B4-BE49-F238E27FC236}">
                <a16:creationId xmlns:a16="http://schemas.microsoft.com/office/drawing/2014/main" id="{14492EE4-08F5-F544-93DE-0442A33E02BD}"/>
              </a:ext>
            </a:extLst>
          </p:cNvPr>
          <p:cNvSpPr>
            <a:spLocks noGrp="1"/>
          </p:cNvSpPr>
          <p:nvPr>
            <p:ph type="ctrTitle"/>
          </p:nvPr>
        </p:nvSpPr>
        <p:spPr/>
        <p:txBody>
          <a:bodyPr/>
          <a:lstStyle/>
          <a:p>
            <a:r>
              <a:rPr lang="en-US" dirty="0"/>
              <a:t>Practice of Transactional Law </a:t>
            </a:r>
            <a:br>
              <a:rPr lang="en-US" dirty="0"/>
            </a:br>
            <a:r>
              <a:rPr lang="en-US" dirty="0"/>
              <a:t>and MJP</a:t>
            </a:r>
          </a:p>
        </p:txBody>
      </p:sp>
    </p:spTree>
    <p:extLst>
      <p:ext uri="{BB962C8B-B14F-4D97-AF65-F5344CB8AC3E}">
        <p14:creationId xmlns:p14="http://schemas.microsoft.com/office/powerpoint/2010/main" val="3599118539"/>
      </p:ext>
    </p:extLst>
  </p:cSld>
  <p:clrMapOvr>
    <a:masterClrMapping/>
  </p:clrMapOvr>
  <mc:AlternateContent xmlns:mc="http://schemas.openxmlformats.org/markup-compatibility/2006" xmlns:p14="http://schemas.microsoft.com/office/powerpoint/2010/main">
    <mc:Choice Requires="p14">
      <p:transition p14:dur="10">
        <p:wipe/>
      </p:transition>
    </mc:Choice>
    <mc:Fallback xmlns="">
      <p:transition>
        <p:wip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90B6F-C1AF-4144-9945-F0D7F3987825}"/>
              </a:ext>
            </a:extLst>
          </p:cNvPr>
          <p:cNvSpPr>
            <a:spLocks noGrp="1"/>
          </p:cNvSpPr>
          <p:nvPr>
            <p:ph type="title"/>
          </p:nvPr>
        </p:nvSpPr>
        <p:spPr/>
        <p:txBody>
          <a:bodyPr>
            <a:normAutofit/>
          </a:bodyPr>
          <a:lstStyle/>
          <a:p>
            <a:r>
              <a:rPr lang="en-US" dirty="0"/>
              <a:t>What Is the Practice of Law? </a:t>
            </a:r>
          </a:p>
        </p:txBody>
      </p:sp>
      <p:sp>
        <p:nvSpPr>
          <p:cNvPr id="3" name="Content Placeholder 2">
            <a:extLst>
              <a:ext uri="{FF2B5EF4-FFF2-40B4-BE49-F238E27FC236}">
                <a16:creationId xmlns:a16="http://schemas.microsoft.com/office/drawing/2014/main" id="{F1ADE0E6-7A70-0242-86D3-0E2CD600794F}"/>
              </a:ext>
            </a:extLst>
          </p:cNvPr>
          <p:cNvSpPr>
            <a:spLocks noGrp="1"/>
          </p:cNvSpPr>
          <p:nvPr>
            <p:ph idx="1"/>
          </p:nvPr>
        </p:nvSpPr>
        <p:spPr/>
        <p:txBody>
          <a:bodyPr>
            <a:normAutofit fontScale="92500" lnSpcReduction="10000"/>
          </a:bodyPr>
          <a:lstStyle/>
          <a:p>
            <a:r>
              <a:rPr lang="en-US" sz="3000" dirty="0"/>
              <a:t>Appearing as counsel in court or depositions</a:t>
            </a:r>
          </a:p>
          <a:p>
            <a:r>
              <a:rPr lang="en-US" sz="3000" dirty="0"/>
              <a:t>Preparing and signing any pleading</a:t>
            </a:r>
          </a:p>
          <a:p>
            <a:r>
              <a:rPr lang="en-US" sz="3000" dirty="0"/>
              <a:t>Preparing legal documents like contracts or legal instruments</a:t>
            </a:r>
          </a:p>
          <a:p>
            <a:r>
              <a:rPr lang="en-US" sz="3000" dirty="0"/>
              <a:t>Giving advice or rendering services that requires legal knowledge and skill</a:t>
            </a:r>
          </a:p>
          <a:p>
            <a:endParaRPr lang="en-US" dirty="0"/>
          </a:p>
          <a:p>
            <a:pPr marL="0" indent="0">
              <a:buNone/>
            </a:pPr>
            <a:r>
              <a:rPr lang="en-US" sz="1900" dirty="0"/>
              <a:t>Mo. Rev. Stat. § 484.010; </a:t>
            </a:r>
            <a:r>
              <a:rPr lang="en-US" sz="1900" i="1" dirty="0"/>
              <a:t>People ex rel. Illinois State Bar Ass'n v. Schafer</a:t>
            </a:r>
            <a:r>
              <a:rPr lang="en-US" sz="1900" dirty="0"/>
              <a:t>, 87 N.E.2d 773 (1949); </a:t>
            </a:r>
            <a:r>
              <a:rPr lang="en-US" sz="1900" i="1" dirty="0"/>
              <a:t>State ex rel. v. Perkins</a:t>
            </a:r>
            <a:r>
              <a:rPr lang="en-US" sz="1900" dirty="0"/>
              <a:t>, 28 P.2d 765, 769 (Kan. 1934)</a:t>
            </a:r>
          </a:p>
        </p:txBody>
      </p:sp>
      <p:sp>
        <p:nvSpPr>
          <p:cNvPr id="4" name="Slide Number Placeholder 3">
            <a:extLst>
              <a:ext uri="{FF2B5EF4-FFF2-40B4-BE49-F238E27FC236}">
                <a16:creationId xmlns:a16="http://schemas.microsoft.com/office/drawing/2014/main" id="{44021C70-2D0D-A24D-81B4-6D2956F1C5B5}"/>
              </a:ext>
            </a:extLst>
          </p:cNvPr>
          <p:cNvSpPr>
            <a:spLocks noGrp="1"/>
          </p:cNvSpPr>
          <p:nvPr>
            <p:ph type="sldNum" sz="quarter" idx="12"/>
          </p:nvPr>
        </p:nvSpPr>
        <p:spPr/>
        <p:txBody>
          <a:bodyPr/>
          <a:lstStyle/>
          <a:p>
            <a:fld id="{1C958C03-05A5-B343-A6C1-C63C8F30C32A}" type="slidenum">
              <a:rPr lang="en-US" smtClean="0"/>
              <a:pPr/>
              <a:t>7</a:t>
            </a:fld>
            <a:endParaRPr lang="en-US" dirty="0"/>
          </a:p>
        </p:txBody>
      </p:sp>
    </p:spTree>
    <p:extLst>
      <p:ext uri="{BB962C8B-B14F-4D97-AF65-F5344CB8AC3E}">
        <p14:creationId xmlns:p14="http://schemas.microsoft.com/office/powerpoint/2010/main" val="1299571086"/>
      </p:ext>
    </p:extLst>
  </p:cSld>
  <p:clrMapOvr>
    <a:masterClrMapping/>
  </p:clrMapOvr>
  <mc:AlternateContent xmlns:mc="http://schemas.openxmlformats.org/markup-compatibility/2006" xmlns:p14="http://schemas.microsoft.com/office/powerpoint/2010/main">
    <mc:Choice Requires="p14">
      <p:transition p14:dur="10">
        <p:wipe/>
      </p:transition>
    </mc:Choice>
    <mc:Fallback xmlns="">
      <p:transition>
        <p:wip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13885-6A3F-8A60-42F0-906BE0945C58}"/>
              </a:ext>
            </a:extLst>
          </p:cNvPr>
          <p:cNvSpPr>
            <a:spLocks noGrp="1"/>
          </p:cNvSpPr>
          <p:nvPr>
            <p:ph type="title"/>
          </p:nvPr>
        </p:nvSpPr>
        <p:spPr/>
        <p:txBody>
          <a:bodyPr/>
          <a:lstStyle/>
          <a:p>
            <a:r>
              <a:rPr lang="en-US" dirty="0"/>
              <a:t>Rule 4-5.5(b)</a:t>
            </a:r>
          </a:p>
        </p:txBody>
      </p:sp>
      <p:sp>
        <p:nvSpPr>
          <p:cNvPr id="3" name="Content Placeholder 2">
            <a:extLst>
              <a:ext uri="{FF2B5EF4-FFF2-40B4-BE49-F238E27FC236}">
                <a16:creationId xmlns:a16="http://schemas.microsoft.com/office/drawing/2014/main" id="{693A33FF-A145-05C2-534B-9216F5EB3309}"/>
              </a:ext>
            </a:extLst>
          </p:cNvPr>
          <p:cNvSpPr>
            <a:spLocks noGrp="1"/>
          </p:cNvSpPr>
          <p:nvPr>
            <p:ph idx="1"/>
          </p:nvPr>
        </p:nvSpPr>
        <p:spPr/>
        <p:txBody>
          <a:bodyPr>
            <a:normAutofit/>
          </a:bodyPr>
          <a:lstStyle/>
          <a:p>
            <a:pPr marL="0" indent="0">
              <a:buNone/>
            </a:pPr>
            <a:r>
              <a:rPr lang="en-US" sz="2400" dirty="0"/>
              <a:t>A lawyer who is not admitted to practice in this jurisdiction shall not:</a:t>
            </a:r>
          </a:p>
          <a:p>
            <a:pPr marL="742950" indent="-742950">
              <a:buAutoNum type="arabicParenBoth"/>
            </a:pPr>
            <a:r>
              <a:rPr lang="en-US" sz="2400" dirty="0"/>
              <a:t>except as authorized by this Rule 4 or other law, </a:t>
            </a:r>
            <a:r>
              <a:rPr lang="en-US" sz="2400" dirty="0">
                <a:solidFill>
                  <a:srgbClr val="FF0000"/>
                </a:solidFill>
              </a:rPr>
              <a:t>establish an office</a:t>
            </a:r>
            <a:r>
              <a:rPr lang="en-US" sz="2400" dirty="0"/>
              <a:t> or other </a:t>
            </a:r>
            <a:r>
              <a:rPr lang="en-US" sz="2400" dirty="0">
                <a:solidFill>
                  <a:srgbClr val="FF0000"/>
                </a:solidFill>
              </a:rPr>
              <a:t>systematic and continuous presence </a:t>
            </a:r>
            <a:r>
              <a:rPr lang="en-US" sz="2400" dirty="0"/>
              <a:t>in this jurisdiction for the practice of law; or</a:t>
            </a:r>
          </a:p>
          <a:p>
            <a:pPr marL="742950" indent="-742950">
              <a:buAutoNum type="arabicParenBoth"/>
            </a:pPr>
            <a:r>
              <a:rPr lang="en-US" sz="2400" dirty="0">
                <a:solidFill>
                  <a:srgbClr val="0432FF"/>
                </a:solidFill>
              </a:rPr>
              <a:t>hold out to the public or otherwise represent </a:t>
            </a:r>
            <a:r>
              <a:rPr lang="en-US" sz="2400" dirty="0"/>
              <a:t>that the lawyer is admitted to practice law in this jurisdiction.</a:t>
            </a:r>
          </a:p>
        </p:txBody>
      </p:sp>
      <p:sp>
        <p:nvSpPr>
          <p:cNvPr id="4" name="Slide Number Placeholder 3">
            <a:extLst>
              <a:ext uri="{FF2B5EF4-FFF2-40B4-BE49-F238E27FC236}">
                <a16:creationId xmlns:a16="http://schemas.microsoft.com/office/drawing/2014/main" id="{28AD1452-7D40-C01C-7048-7AADD5A2B601}"/>
              </a:ext>
            </a:extLst>
          </p:cNvPr>
          <p:cNvSpPr>
            <a:spLocks noGrp="1"/>
          </p:cNvSpPr>
          <p:nvPr>
            <p:ph type="sldNum" sz="quarter" idx="12"/>
          </p:nvPr>
        </p:nvSpPr>
        <p:spPr/>
        <p:txBody>
          <a:bodyPr/>
          <a:lstStyle/>
          <a:p>
            <a:fld id="{1C958C03-05A5-B343-A6C1-C63C8F30C32A}" type="slidenum">
              <a:rPr lang="en-US" smtClean="0"/>
              <a:pPr/>
              <a:t>8</a:t>
            </a:fld>
            <a:endParaRPr lang="en-US" dirty="0"/>
          </a:p>
        </p:txBody>
      </p:sp>
    </p:spTree>
    <p:extLst>
      <p:ext uri="{BB962C8B-B14F-4D97-AF65-F5344CB8AC3E}">
        <p14:creationId xmlns:p14="http://schemas.microsoft.com/office/powerpoint/2010/main" val="451338396"/>
      </p:ext>
    </p:extLst>
  </p:cSld>
  <p:clrMapOvr>
    <a:masterClrMapping/>
  </p:clrMapOvr>
  <mc:AlternateContent xmlns:mc="http://schemas.openxmlformats.org/markup-compatibility/2006" xmlns:p14="http://schemas.microsoft.com/office/powerpoint/2010/main">
    <mc:Choice Requires="p14">
      <p:transition p14:dur="100">
        <p:wipe/>
      </p:transition>
    </mc:Choice>
    <mc:Fallback xmlns="">
      <p:transition>
        <p:wip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2E884-21FA-3547-B59A-2CB18AAC5FCA}"/>
              </a:ext>
            </a:extLst>
          </p:cNvPr>
          <p:cNvSpPr>
            <a:spLocks noGrp="1"/>
          </p:cNvSpPr>
          <p:nvPr>
            <p:ph type="title"/>
          </p:nvPr>
        </p:nvSpPr>
        <p:spPr/>
        <p:txBody>
          <a:bodyPr>
            <a:noAutofit/>
          </a:bodyPr>
          <a:lstStyle/>
          <a:p>
            <a:r>
              <a:rPr lang="en-US" sz="3600" dirty="0"/>
              <a:t>Why Does It Matter What</a:t>
            </a:r>
            <a:br>
              <a:rPr lang="en-US" sz="3600" dirty="0"/>
            </a:br>
            <a:r>
              <a:rPr lang="en-US" sz="3600" dirty="0"/>
              <a:t>Law Practice Is?</a:t>
            </a:r>
          </a:p>
        </p:txBody>
      </p:sp>
      <p:sp>
        <p:nvSpPr>
          <p:cNvPr id="3" name="Content Placeholder 2">
            <a:extLst>
              <a:ext uri="{FF2B5EF4-FFF2-40B4-BE49-F238E27FC236}">
                <a16:creationId xmlns:a16="http://schemas.microsoft.com/office/drawing/2014/main" id="{FF635EB2-4BF5-5F4B-9696-31C5F3F749C9}"/>
              </a:ext>
            </a:extLst>
          </p:cNvPr>
          <p:cNvSpPr>
            <a:spLocks noGrp="1"/>
          </p:cNvSpPr>
          <p:nvPr>
            <p:ph idx="1"/>
          </p:nvPr>
        </p:nvSpPr>
        <p:spPr>
          <a:xfrm>
            <a:off x="457200" y="1885950"/>
            <a:ext cx="8229600" cy="4240213"/>
          </a:xfrm>
        </p:spPr>
        <p:txBody>
          <a:bodyPr>
            <a:normAutofit/>
          </a:bodyPr>
          <a:lstStyle/>
          <a:p>
            <a:r>
              <a:rPr lang="en-US" sz="3200" dirty="0"/>
              <a:t>Is a communication privileged?</a:t>
            </a:r>
          </a:p>
          <a:p>
            <a:endParaRPr lang="en-US" sz="3200" dirty="0"/>
          </a:p>
          <a:p>
            <a:r>
              <a:rPr lang="en-US" sz="3200" dirty="0"/>
              <a:t>Is the person (lawyer) at risk of unauthorized practice?</a:t>
            </a:r>
          </a:p>
        </p:txBody>
      </p:sp>
      <p:sp>
        <p:nvSpPr>
          <p:cNvPr id="4" name="Slide Number Placeholder 3">
            <a:extLst>
              <a:ext uri="{FF2B5EF4-FFF2-40B4-BE49-F238E27FC236}">
                <a16:creationId xmlns:a16="http://schemas.microsoft.com/office/drawing/2014/main" id="{99F5D73D-C843-194E-B965-937960F7FF42}"/>
              </a:ext>
            </a:extLst>
          </p:cNvPr>
          <p:cNvSpPr>
            <a:spLocks noGrp="1"/>
          </p:cNvSpPr>
          <p:nvPr>
            <p:ph type="sldNum" sz="quarter" idx="12"/>
          </p:nvPr>
        </p:nvSpPr>
        <p:spPr/>
        <p:txBody>
          <a:bodyPr/>
          <a:lstStyle/>
          <a:p>
            <a:fld id="{1C958C03-05A5-B343-A6C1-C63C8F30C32A}" type="slidenum">
              <a:rPr lang="en-US" smtClean="0"/>
              <a:pPr/>
              <a:t>9</a:t>
            </a:fld>
            <a:endParaRPr lang="en-US" dirty="0"/>
          </a:p>
        </p:txBody>
      </p:sp>
    </p:spTree>
    <p:extLst>
      <p:ext uri="{BB962C8B-B14F-4D97-AF65-F5344CB8AC3E}">
        <p14:creationId xmlns:p14="http://schemas.microsoft.com/office/powerpoint/2010/main" val="1963448184"/>
      </p:ext>
    </p:extLst>
  </p:cSld>
  <p:clrMapOvr>
    <a:masterClrMapping/>
  </p:clrMapOvr>
  <mc:AlternateContent xmlns:mc="http://schemas.openxmlformats.org/markup-compatibility/2006" xmlns:p14="http://schemas.microsoft.com/office/powerpoint/2010/main">
    <mc:Choice Requires="p14">
      <p:transition p14:dur="10">
        <p:wipe/>
      </p:transition>
    </mc:Choice>
    <mc:Fallback xmlns="">
      <p:transition>
        <p:wip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46201</TotalTime>
  <Words>2727</Words>
  <Application>Microsoft Macintosh PowerPoint</Application>
  <PresentationFormat>On-screen Show (4:3)</PresentationFormat>
  <Paragraphs>253</Paragraphs>
  <Slides>47</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47</vt:i4>
      </vt:variant>
    </vt:vector>
  </HeadingPairs>
  <TitlesOfParts>
    <vt:vector size="51" baseType="lpstr">
      <vt:lpstr>Arial</vt:lpstr>
      <vt:lpstr>Calibri</vt:lpstr>
      <vt:lpstr>Wingdings</vt:lpstr>
      <vt:lpstr>Office Theme</vt:lpstr>
      <vt:lpstr>Legal Ethics in a Transactional Law Practice </vt:lpstr>
      <vt:lpstr>Connectivity/Technical Issues</vt:lpstr>
      <vt:lpstr>CLE Information</vt:lpstr>
      <vt:lpstr>PowerPoint Presentation</vt:lpstr>
      <vt:lpstr>Topics for Today’s Program</vt:lpstr>
      <vt:lpstr>Practice of Transactional Law  and MJP</vt:lpstr>
      <vt:lpstr>What Is the Practice of Law? </vt:lpstr>
      <vt:lpstr>Rule 4-5.5(b)</vt:lpstr>
      <vt:lpstr>Why Does It Matter What Law Practice Is?</vt:lpstr>
      <vt:lpstr>“Making” Communications Privileged</vt:lpstr>
      <vt:lpstr>In-House MJP Practice –  Rule 4-5.5(d)</vt:lpstr>
      <vt:lpstr>MJP by (Other) Transactional Attorneys –  ABA Model Rule 4-5.5(c)</vt:lpstr>
      <vt:lpstr>“Federal Practice” Exception –  Model Rule 5.5(d)(2)</vt:lpstr>
      <vt:lpstr>Who Is the Client? (and Corporate Constituents)</vt:lpstr>
      <vt:lpstr>Organization as Client – Rule 4-1.13(a)</vt:lpstr>
      <vt:lpstr>Recurring Issues</vt:lpstr>
      <vt:lpstr>Change of Client</vt:lpstr>
      <vt:lpstr>Representing Constituents –  Rule 4-1.13(g)</vt:lpstr>
      <vt:lpstr>Warning Unrepresented Constituents – Rule 1.13(f)</vt:lpstr>
      <vt:lpstr>Tests for Scope of Corporate Representation</vt:lpstr>
      <vt:lpstr>“Upjohn” Warning</vt:lpstr>
      <vt:lpstr>Missouri Informal Opinion 2021-05</vt:lpstr>
      <vt:lpstr>Missouri Informal Opinion 2021-05</vt:lpstr>
      <vt:lpstr>Missouri Informal Opinion 2021-05</vt:lpstr>
      <vt:lpstr>ABA Model Rule 4.2</vt:lpstr>
      <vt:lpstr>Conflicts in Transactional Practice</vt:lpstr>
      <vt:lpstr>Rule 4-1.7(a)</vt:lpstr>
      <vt:lpstr>Direct Adversity in Transactional Law</vt:lpstr>
      <vt:lpstr>Significant Risk of Material Limitation</vt:lpstr>
      <vt:lpstr>Privilege &amp; Confidentiality Issues</vt:lpstr>
      <vt:lpstr>Attorney-Client Privilege</vt:lpstr>
      <vt:lpstr>Attorney-Client Privilege</vt:lpstr>
      <vt:lpstr>Who Is the Corporate Client</vt:lpstr>
      <vt:lpstr>Joint Representation</vt:lpstr>
      <vt:lpstr>Joint Defense/Common Interest Privilege</vt:lpstr>
      <vt:lpstr>Work Product Protection – Rule 56.01(b)(3) Parsed</vt:lpstr>
      <vt:lpstr>FRCP Rule 26(b)(3)(A) Parsed</vt:lpstr>
      <vt:lpstr>Work-Product Protection</vt:lpstr>
      <vt:lpstr>PowerPoint Presentation</vt:lpstr>
      <vt:lpstr>Outside Counsel Guidelines and Artificial Intelligence</vt:lpstr>
      <vt:lpstr>Ethical Obligations – Missouri Informal Opinion 2024-11</vt:lpstr>
      <vt:lpstr>Client Choosing AI</vt:lpstr>
      <vt:lpstr>Conclusory Matters</vt:lpstr>
      <vt:lpstr>PowerPoint Presentation</vt:lpstr>
      <vt:lpstr>Timed Agenda</vt:lpstr>
      <vt:lpstr>Future Programs</vt:lpstr>
      <vt:lpstr>PowerPoint Presentation</vt:lpstr>
    </vt:vector>
  </TitlesOfParts>
  <Manager/>
  <Company>Downey Law Group LLC</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Michael Downey</dc:creator>
  <cp:keywords/>
  <dc:description/>
  <cp:lastModifiedBy>Michael Downey</cp:lastModifiedBy>
  <cp:revision>998</cp:revision>
  <cp:lastPrinted>2025-11-19T19:02:15Z</cp:lastPrinted>
  <dcterms:created xsi:type="dcterms:W3CDTF">2015-03-04T14:03:23Z</dcterms:created>
  <dcterms:modified xsi:type="dcterms:W3CDTF">2025-11-19T19:03:06Z</dcterms:modified>
  <cp:category/>
</cp:coreProperties>
</file>